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5.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handoutMasterIdLst>
    <p:handoutMasterId r:id="rId26"/>
  </p:handoutMasterIdLst>
  <p:sldIdLst>
    <p:sldId id="346" r:id="rId3"/>
    <p:sldId id="257" r:id="rId4"/>
    <p:sldId id="258" r:id="rId5"/>
    <p:sldId id="376" r:id="rId6"/>
    <p:sldId id="377" r:id="rId7"/>
    <p:sldId id="439" r:id="rId8"/>
    <p:sldId id="438" r:id="rId9"/>
    <p:sldId id="423" r:id="rId10"/>
    <p:sldId id="418" r:id="rId11"/>
    <p:sldId id="424" r:id="rId12"/>
    <p:sldId id="440" r:id="rId13"/>
    <p:sldId id="441" r:id="rId14"/>
    <p:sldId id="426" r:id="rId15"/>
    <p:sldId id="445" r:id="rId16"/>
    <p:sldId id="446" r:id="rId17"/>
    <p:sldId id="447" r:id="rId18"/>
    <p:sldId id="449" r:id="rId19"/>
    <p:sldId id="452" r:id="rId20"/>
    <p:sldId id="451" r:id="rId21"/>
    <p:sldId id="431" r:id="rId22"/>
    <p:sldId id="450" r:id="rId23"/>
    <p:sldId id="435" r:id="rId24"/>
  </p:sldIdLst>
  <p:sldSz cx="12192000" cy="6858000"/>
  <p:notesSz cx="6858000" cy="9144000"/>
  <p:embeddedFontLst>
    <p:embeddedFont>
      <p:font typeface="MiSans Light" panose="00000400000000000000" charset="-122"/>
      <p:regular r:id="rId30"/>
    </p:embeddedFont>
    <p:embeddedFont>
      <p:font typeface="等线 Light" panose="02010600030101010101" charset="-122"/>
      <p:regular r:id="rId31"/>
    </p:embeddedFont>
    <p:embeddedFont>
      <p:font typeface="MiSans Bold" panose="00000800000000000000" charset="-122"/>
      <p:bold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24" userDrawn="1">
          <p15:clr>
            <a:srgbClr val="A4A3A4"/>
          </p15:clr>
        </p15:guide>
        <p15:guide id="2" orient="horz" pos="3678" userDrawn="1">
          <p15:clr>
            <a:srgbClr val="A4A3A4"/>
          </p15:clr>
        </p15:guide>
        <p15:guide id="3" pos="7475" userDrawn="1">
          <p15:clr>
            <a:srgbClr val="A4A3A4"/>
          </p15:clr>
        </p15:guide>
        <p15:guide id="4" orient="horz" pos="949" userDrawn="1">
          <p15:clr>
            <a:srgbClr val="A4A3A4"/>
          </p15:clr>
        </p15:guide>
        <p15:guide id="5" orient="horz" pos="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616"/>
    <a:srgbClr val="58BB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9" autoAdjust="0"/>
    <p:restoredTop sz="94660"/>
  </p:normalViewPr>
  <p:slideViewPr>
    <p:cSldViewPr snapToGrid="0" showGuides="1">
      <p:cViewPr varScale="1">
        <p:scale>
          <a:sx n="75" d="100"/>
          <a:sy n="75" d="100"/>
        </p:scale>
        <p:origin x="27" y="39"/>
      </p:cViewPr>
      <p:guideLst>
        <p:guide pos="224"/>
        <p:guide orient="horz" pos="3678"/>
        <p:guide pos="7475"/>
        <p:guide orient="horz" pos="949"/>
        <p:guide orient="horz" pos="2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97.xml"/><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Light" panose="00000400000000000000" charset="-122"/>
              <a:ea typeface="MiSans Light" panose="0000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Light" panose="00000400000000000000" charset="-122"/>
              </a:rPr>
            </a:fld>
            <a:endParaRPr lang="zh-CN" altLang="en-US">
              <a:latin typeface="MiSans Light" panose="0000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Light" panose="00000400000000000000" charset="-122"/>
              <a:ea typeface="MiSans Light" panose="0000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Light" panose="00000400000000000000" charset="-122"/>
              </a:rPr>
            </a:fld>
            <a:endParaRPr lang="zh-CN" altLang="en-US">
              <a:latin typeface="MiSans Light" panose="0000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Light" panose="00000400000000000000" charset="-122"/>
                <a:ea typeface="MiSans Light" panose="00000400000000000000"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Light" panose="00000400000000000000" charset="-122"/>
                <a:ea typeface="MiSans Light" panose="00000400000000000000" charset="-122"/>
              </a:defRPr>
            </a:lvl1pPr>
          </a:lstStyle>
          <a:p>
            <a:fld id="{890BBAC7-1875-4381-98F7-EFBA65DAEBD9}"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Light" panose="00000400000000000000" charset="-122"/>
                <a:ea typeface="MiSans Light" panose="00000400000000000000"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Light" panose="00000400000000000000" charset="-122"/>
                <a:ea typeface="MiSans Light" panose="00000400000000000000" charset="-122"/>
              </a:defRPr>
            </a:lvl1pPr>
          </a:lstStyle>
          <a:p>
            <a:fld id="{35BB846F-CCC4-48B9-A791-C4D41BAEF9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1pPr>
    <a:lvl2pPr marL="4572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2pPr>
    <a:lvl3pPr marL="9144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3pPr>
    <a:lvl4pPr marL="13716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4pPr>
    <a:lvl5pPr marL="18288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6314910"/>
            <a:ext cx="8861287" cy="543089"/>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8861286" y="6311787"/>
            <a:ext cx="3330713" cy="5430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solidFill>
          <a:schemeClr val="accent1"/>
        </a:solidFill>
        <a:effectLst/>
      </p:bgPr>
    </p:bg>
    <p:spTree>
      <p:nvGrpSpPr>
        <p:cNvPr id="1" name=""/>
        <p:cNvGrpSpPr/>
        <p:nvPr/>
      </p:nvGrpSpPr>
      <p:grpSpPr>
        <a:xfrm>
          <a:off x="0" y="0"/>
          <a:ext cx="0" cy="0"/>
          <a:chOff x="0" y="0"/>
          <a:chExt cx="0" cy="0"/>
        </a:xfrm>
      </p:grpSpPr>
      <p:sp>
        <p:nvSpPr>
          <p:cNvPr id="6" name="矩形 5"/>
          <p:cNvSpPr/>
          <p:nvPr userDrawn="1"/>
        </p:nvSpPr>
        <p:spPr>
          <a:xfrm>
            <a:off x="0" y="6314910"/>
            <a:ext cx="8861287" cy="543089"/>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8861286" y="6311787"/>
            <a:ext cx="3330713" cy="5430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6314910"/>
            <a:ext cx="8861287" cy="543089"/>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8861286" y="6311787"/>
            <a:ext cx="3330713" cy="5430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accent1"/>
        </a:solidFill>
        <a:effectLst/>
      </p:bgPr>
    </p:bg>
    <p:spTree>
      <p:nvGrpSpPr>
        <p:cNvPr id="1" name=""/>
        <p:cNvGrpSpPr/>
        <p:nvPr/>
      </p:nvGrpSpPr>
      <p:grpSpPr>
        <a:xfrm>
          <a:off x="0" y="0"/>
          <a:ext cx="0" cy="0"/>
          <a:chOff x="0" y="0"/>
          <a:chExt cx="0" cy="0"/>
        </a:xfrm>
      </p:grpSpPr>
      <p:sp>
        <p:nvSpPr>
          <p:cNvPr id="2" name="矩形 1"/>
          <p:cNvSpPr/>
          <p:nvPr userDrawn="1"/>
        </p:nvSpPr>
        <p:spPr>
          <a:xfrm>
            <a:off x="0" y="6314910"/>
            <a:ext cx="8861287" cy="543089"/>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8861286" y="6311787"/>
            <a:ext cx="3330713" cy="5430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tx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gs>
            <a:gs pos="100000">
              <a:schemeClr val="tx2"/>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0" Type="http://schemas.openxmlformats.org/officeDocument/2006/relationships/slideLayout" Target="../slideLayouts/slideLayout4.xml"/><Relationship Id="rId1" Type="http://schemas.openxmlformats.org/officeDocument/2006/relationships/tags" Target="../tags/tag5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png"/><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9.png"/><Relationship Id="rId6" Type="http://schemas.openxmlformats.org/officeDocument/2006/relationships/tags" Target="../tags/tag73.xml"/><Relationship Id="rId5" Type="http://schemas.openxmlformats.org/officeDocument/2006/relationships/image" Target="../media/image18.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19.xml.rels><?xml version="1.0" encoding="UTF-8" standalone="yes"?>
<Relationships xmlns="http://schemas.openxmlformats.org/package/2006/relationships"><Relationship Id="rId9" Type="http://schemas.openxmlformats.org/officeDocument/2006/relationships/hyperlink" Target="http://172.28.192.1:8080/chat/api-doc/%0d" TargetMode="Externa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hyperlink" Target="http://172.28.192.1:8080/chat/322890dbae0bcdeb%0d" TargetMode="External"/><Relationship Id="rId3" Type="http://schemas.openxmlformats.org/officeDocument/2006/relationships/tags" Target="../tags/tag76.xml"/><Relationship Id="rId2" Type="http://schemas.openxmlformats.org/officeDocument/2006/relationships/tags" Target="../tags/tag75.xml"/><Relationship Id="rId12" Type="http://schemas.openxmlformats.org/officeDocument/2006/relationships/slideLayout" Target="../slideLayouts/slideLayout4.xml"/><Relationship Id="rId11" Type="http://schemas.openxmlformats.org/officeDocument/2006/relationships/image" Target="../media/image20.png"/><Relationship Id="rId10" Type="http://schemas.openxmlformats.org/officeDocument/2006/relationships/tags" Target="../tags/tag81.xml"/><Relationship Id="rId1" Type="http://schemas.openxmlformats.org/officeDocument/2006/relationships/tags" Target="../tags/tag74.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1" Type="http://schemas.openxmlformats.org/officeDocument/2006/relationships/slideLayout" Target="../slideLayouts/slideLayout2.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6" Type="http://schemas.openxmlformats.org/officeDocument/2006/relationships/slideLayout" Target="../slideLayouts/slideLayout4.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tags" Target="../tags/tag8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hyperlink" Target="https://www.openkylin.top/index-cn.html" TargetMode="External"/></Relationships>
</file>

<file path=ppt/slides/_rels/slide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9" Type="http://schemas.openxmlformats.org/officeDocument/2006/relationships/slideLayout" Target="../slideLayouts/slideLayout4.xml"/><Relationship Id="rId18" Type="http://schemas.openxmlformats.org/officeDocument/2006/relationships/image" Target="../media/image5.svg"/><Relationship Id="rId17" Type="http://schemas.openxmlformats.org/officeDocument/2006/relationships/image" Target="../media/image4.png"/><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3" Type="http://schemas.openxmlformats.org/officeDocument/2006/relationships/slideLayout" Target="../slideLayouts/slideLayout4.xml"/><Relationship Id="rId22" Type="http://schemas.openxmlformats.org/officeDocument/2006/relationships/image" Target="../media/image6.png"/><Relationship Id="rId21" Type="http://schemas.openxmlformats.org/officeDocument/2006/relationships/tags" Target="../tags/tag57.xml"/><Relationship Id="rId20" Type="http://schemas.openxmlformats.org/officeDocument/2006/relationships/tags" Target="../tags/tag56.xml"/><Relationship Id="rId2" Type="http://schemas.openxmlformats.org/officeDocument/2006/relationships/tags" Target="../tags/tag38.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p:cNvSpPr/>
          <p:nvPr/>
        </p:nvSpPr>
        <p:spPr>
          <a:xfrm>
            <a:off x="48895" y="1356995"/>
            <a:ext cx="12138660" cy="2139950"/>
          </a:xfrm>
          <a:prstGeom prst="parallelogram">
            <a:avLst>
              <a:gd name="adj" fmla="val 0"/>
            </a:avLst>
          </a:prstGeom>
          <a:gradFill>
            <a:gsLst>
              <a:gs pos="0">
                <a:schemeClr val="tx1">
                  <a:lumMod val="0"/>
                  <a:alpha val="68000"/>
                </a:schemeClr>
              </a:gs>
              <a:gs pos="100000">
                <a:schemeClr val="accent1">
                  <a:alpha val="83000"/>
                </a:schemeClr>
              </a:gs>
            </a:gsLst>
            <a:lin ang="0" scaled="1"/>
          </a:gradFill>
          <a:ln w="22225">
            <a:solidFill>
              <a:schemeClr val="accent1">
                <a:shade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平行四边形 13"/>
          <p:cNvSpPr/>
          <p:nvPr/>
        </p:nvSpPr>
        <p:spPr>
          <a:xfrm>
            <a:off x="53546" y="4037894"/>
            <a:ext cx="12138454" cy="394769"/>
          </a:xfrm>
          <a:prstGeom prst="parallelogram">
            <a:avLst>
              <a:gd name="adj" fmla="val 0"/>
            </a:avLst>
          </a:prstGeom>
          <a:gradFill>
            <a:gsLst>
              <a:gs pos="0">
                <a:schemeClr val="tx1">
                  <a:lumMod val="0"/>
                  <a:alpha val="0"/>
                </a:schemeClr>
              </a:gs>
              <a:gs pos="100000">
                <a:schemeClr val="accent1">
                  <a:alpha val="83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4220" y="1122045"/>
            <a:ext cx="8867775" cy="2716530"/>
          </a:xfrm>
          <a:prstGeom prst="rect">
            <a:avLst/>
          </a:prstGeom>
          <a:noFill/>
        </p:spPr>
        <p:txBody>
          <a:bodyPr wrap="none" rtlCol="0">
            <a:noAutofit/>
          </a:bodyPr>
          <a:lstStyle/>
          <a:p>
            <a:pPr>
              <a:lnSpc>
                <a:spcPct val="50000"/>
              </a:lnSpc>
              <a:spcBef>
                <a:spcPts val="1000"/>
              </a:spcBef>
            </a:pPr>
            <a:r>
              <a:rPr lang="en-US" altLang="zh-CN" sz="11500" i="1" dirty="0">
                <a:solidFill>
                  <a:schemeClr val="accent6">
                    <a:lumMod val="75000"/>
                    <a:alpha val="52000"/>
                  </a:schemeClr>
                </a:solidFill>
                <a:latin typeface="+mj-ea"/>
                <a:ea typeface="+mj-ea"/>
              </a:rPr>
              <a:t>2025</a:t>
            </a:r>
            <a:endParaRPr lang="en-US" altLang="zh-CN" sz="11500" i="1" dirty="0">
              <a:solidFill>
                <a:schemeClr val="accent6">
                  <a:lumMod val="75000"/>
                  <a:alpha val="52000"/>
                </a:schemeClr>
              </a:solidFill>
              <a:latin typeface="+mj-ea"/>
              <a:ea typeface="+mj-ea"/>
            </a:endParaRPr>
          </a:p>
          <a:p>
            <a:pPr>
              <a:lnSpc>
                <a:spcPct val="50000"/>
              </a:lnSpc>
              <a:spcBef>
                <a:spcPts val="1000"/>
              </a:spcBef>
            </a:pPr>
            <a:r>
              <a:rPr lang="en-US" altLang="zh-CN" sz="11500" i="1" dirty="0" err="1">
                <a:solidFill>
                  <a:schemeClr val="accent6">
                    <a:lumMod val="75000"/>
                    <a:alpha val="52000"/>
                  </a:schemeClr>
                </a:solidFill>
                <a:latin typeface="+mj-ea"/>
                <a:ea typeface="+mj-ea"/>
              </a:rPr>
              <a:t>openrank</a:t>
            </a:r>
            <a:endParaRPr lang="en-US" altLang="zh-CN" sz="11500" i="1" dirty="0">
              <a:solidFill>
                <a:schemeClr val="accent6">
                  <a:lumMod val="75000"/>
                  <a:alpha val="52000"/>
                </a:schemeClr>
              </a:solidFill>
              <a:latin typeface="+mj-ea"/>
              <a:ea typeface="+mj-ea"/>
            </a:endParaRPr>
          </a:p>
        </p:txBody>
      </p:sp>
      <p:sp>
        <p:nvSpPr>
          <p:cNvPr id="26" name="文本框 25"/>
          <p:cNvSpPr txBox="1"/>
          <p:nvPr/>
        </p:nvSpPr>
        <p:spPr>
          <a:xfrm>
            <a:off x="1146175" y="4177665"/>
            <a:ext cx="7698740" cy="309880"/>
          </a:xfrm>
          <a:prstGeom prst="rect">
            <a:avLst/>
          </a:prstGeom>
          <a:noFill/>
        </p:spPr>
        <p:txBody>
          <a:bodyPr wrap="none" rtlCol="0">
            <a:noAutofit/>
          </a:bodyPr>
          <a:lstStyle/>
          <a:p>
            <a:pPr algn="l">
              <a:spcBef>
                <a:spcPts val="1000"/>
              </a:spcBef>
            </a:pPr>
            <a:r>
              <a:rPr lang="en-US" altLang="zh-CN" sz="2000" i="1" dirty="0">
                <a:solidFill>
                  <a:schemeClr val="accent6">
                    <a:lumMod val="60000"/>
                    <a:lumOff val="40000"/>
                  </a:schemeClr>
                </a:solidFill>
                <a:latin typeface="+mn-ea"/>
              </a:rPr>
              <a:t>| </a:t>
            </a:r>
            <a:r>
              <a:rPr lang="zh-CN" altLang="en-US" sz="2000" i="1" dirty="0">
                <a:solidFill>
                  <a:schemeClr val="accent6">
                    <a:lumMod val="60000"/>
                    <a:lumOff val="40000"/>
                  </a:schemeClr>
                </a:solidFill>
                <a:latin typeface="+mn-ea"/>
              </a:rPr>
              <a:t>开源项目：</a:t>
            </a:r>
            <a:r>
              <a:rPr lang="en-US" altLang="zh-CN" sz="2000" i="1" dirty="0">
                <a:solidFill>
                  <a:schemeClr val="accent6">
                    <a:lumMod val="60000"/>
                    <a:lumOff val="40000"/>
                  </a:schemeClr>
                </a:solidFill>
                <a:latin typeface="+mn-ea"/>
              </a:rPr>
              <a:t>MaxKB	</a:t>
            </a:r>
            <a:r>
              <a:rPr lang="zh-CN" altLang="en-US" sz="2000" i="1" dirty="0">
                <a:solidFill>
                  <a:schemeClr val="accent6">
                    <a:lumMod val="60000"/>
                    <a:lumOff val="40000"/>
                  </a:schemeClr>
                </a:solidFill>
                <a:latin typeface="+mn-ea"/>
              </a:rPr>
              <a:t>赛题：面向开源治理与运营的大模型与人工智能应用作品</a:t>
            </a:r>
            <a:endParaRPr lang="zh-CN" altLang="en-US" sz="2000" i="1" dirty="0">
              <a:solidFill>
                <a:schemeClr val="accent6">
                  <a:lumMod val="60000"/>
                  <a:lumOff val="40000"/>
                </a:schemeClr>
              </a:solidFill>
              <a:latin typeface="+mn-ea"/>
            </a:endParaRPr>
          </a:p>
          <a:p>
            <a:pPr algn="l">
              <a:spcBef>
                <a:spcPts val="1000"/>
              </a:spcBef>
            </a:pPr>
            <a:endParaRPr lang="zh-CN" altLang="en-US" sz="2000" i="1" dirty="0">
              <a:solidFill>
                <a:schemeClr val="accent6">
                  <a:lumMod val="60000"/>
                  <a:lumOff val="40000"/>
                </a:schemeClr>
              </a:solidFill>
              <a:latin typeface="+mn-ea"/>
            </a:endParaRPr>
          </a:p>
        </p:txBody>
      </p:sp>
      <p:sp>
        <p:nvSpPr>
          <p:cNvPr id="7" name="平行四边形 6"/>
          <p:cNvSpPr/>
          <p:nvPr/>
        </p:nvSpPr>
        <p:spPr>
          <a:xfrm>
            <a:off x="1114591" y="4757349"/>
            <a:ext cx="6220266" cy="376439"/>
          </a:xfrm>
          <a:prstGeom prst="parallelogram">
            <a:avLst/>
          </a:prstGeom>
          <a:gradFill>
            <a:gsLst>
              <a:gs pos="0">
                <a:schemeClr val="accent5">
                  <a:lumMod val="60000"/>
                  <a:lumOff val="40000"/>
                </a:schemeClr>
              </a:gs>
              <a:gs pos="99000">
                <a:schemeClr val="accent5">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p:nvPr/>
        </p:nvSpPr>
        <p:spPr>
          <a:xfrm>
            <a:off x="6225259" y="4757451"/>
            <a:ext cx="687152" cy="376439"/>
          </a:xfrm>
          <a:prstGeom prst="parallelogram">
            <a:avLst/>
          </a:prstGeom>
          <a:gradFill>
            <a:gsLst>
              <a:gs pos="0">
                <a:schemeClr val="accent5">
                  <a:lumMod val="60000"/>
                  <a:lumOff val="40000"/>
                </a:schemeClr>
              </a:gs>
              <a:gs pos="99000">
                <a:schemeClr val="accent5">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a:off x="6991281" y="4762884"/>
            <a:ext cx="687152" cy="376439"/>
          </a:xfrm>
          <a:prstGeom prst="parallelogram">
            <a:avLst/>
          </a:prstGeom>
          <a:gradFill>
            <a:gsLst>
              <a:gs pos="0">
                <a:schemeClr val="accent5">
                  <a:lumMod val="60000"/>
                  <a:lumOff val="40000"/>
                </a:schemeClr>
              </a:gs>
              <a:gs pos="99000">
                <a:schemeClr val="accent5">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7885069" y="4766514"/>
            <a:ext cx="687152" cy="376439"/>
          </a:xfrm>
          <a:prstGeom prst="parallelogram">
            <a:avLst/>
          </a:prstGeom>
          <a:gradFill>
            <a:gsLst>
              <a:gs pos="0">
                <a:schemeClr val="accent5">
                  <a:lumMod val="60000"/>
                  <a:lumOff val="40000"/>
                </a:schemeClr>
              </a:gs>
              <a:gs pos="99000">
                <a:schemeClr val="accent5">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344545" y="1491257"/>
            <a:ext cx="2904133" cy="394769"/>
          </a:xfrm>
          <a:prstGeom prst="rect">
            <a:avLst/>
          </a:prstGeom>
          <a:noFill/>
        </p:spPr>
        <p:txBody>
          <a:bodyPr wrap="square" rtlCol="0">
            <a:noAutofit/>
          </a:bodyPr>
          <a:lstStyle/>
          <a:p>
            <a:pPr algn="r">
              <a:lnSpc>
                <a:spcPct val="150000"/>
              </a:lnSpc>
              <a:spcBef>
                <a:spcPts val="1000"/>
              </a:spcBef>
            </a:pPr>
            <a:r>
              <a:rPr lang="en-US" altLang="zh-CN" sz="400" i="1" dirty="0">
                <a:solidFill>
                  <a:schemeClr val="accent6">
                    <a:lumMod val="60000"/>
                    <a:lumOff val="40000"/>
                  </a:schemeClr>
                </a:solidFill>
              </a:rPr>
              <a:t>You can enter the content about the progress of the work here You can enter the content, You can enter the content about the progress of the work here You can enter the content</a:t>
            </a:r>
            <a:endParaRPr lang="zh-CN" altLang="en-US" sz="400" i="1" dirty="0">
              <a:solidFill>
                <a:schemeClr val="accent6">
                  <a:lumMod val="60000"/>
                  <a:lumOff val="40000"/>
                </a:schemeClr>
              </a:solidFill>
            </a:endParaRPr>
          </a:p>
          <a:p>
            <a:pPr algn="r">
              <a:lnSpc>
                <a:spcPct val="150000"/>
              </a:lnSpc>
            </a:pPr>
            <a:endParaRPr lang="zh-CN" altLang="en-US" sz="1400" i="1" dirty="0">
              <a:solidFill>
                <a:schemeClr val="accent6">
                  <a:lumMod val="60000"/>
                  <a:lumOff val="40000"/>
                </a:schemeClr>
              </a:solidFill>
            </a:endParaRPr>
          </a:p>
        </p:txBody>
      </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
        <p:nvSpPr>
          <p:cNvPr id="8" name="文本框 7"/>
          <p:cNvSpPr txBox="1"/>
          <p:nvPr/>
        </p:nvSpPr>
        <p:spPr>
          <a:xfrm>
            <a:off x="531495" y="1464310"/>
            <a:ext cx="12011025" cy="2032635"/>
          </a:xfrm>
          <a:prstGeom prst="rect">
            <a:avLst/>
          </a:prstGeom>
          <a:noFill/>
        </p:spPr>
        <p:txBody>
          <a:bodyPr wrap="none" rtlCol="0">
            <a:noAutofit/>
          </a:bodyPr>
          <a:lstStyle/>
          <a:p>
            <a:pPr algn="l">
              <a:spcBef>
                <a:spcPts val="1000"/>
              </a:spcBef>
            </a:pPr>
            <a:r>
              <a:rPr lang="zh-CN" altLang="en-US" sz="6000" i="1" dirty="0">
                <a:gradFill>
                  <a:gsLst>
                    <a:gs pos="0">
                      <a:schemeClr val="accent4">
                        <a:lumMod val="60000"/>
                        <a:lumOff val="40000"/>
                      </a:schemeClr>
                    </a:gs>
                    <a:gs pos="100000">
                      <a:schemeClr val="accent5"/>
                    </a:gs>
                  </a:gsLst>
                  <a:lin ang="0" scaled="1"/>
                </a:gradFill>
                <a:latin typeface="+mj-ea"/>
                <a:ea typeface="+mj-ea"/>
              </a:rPr>
              <a:t>基于</a:t>
            </a:r>
            <a:r>
              <a:rPr lang="en-US" altLang="zh-CN" sz="6000" i="1" dirty="0">
                <a:gradFill>
                  <a:gsLst>
                    <a:gs pos="0">
                      <a:schemeClr val="accent4">
                        <a:lumMod val="60000"/>
                        <a:lumOff val="40000"/>
                      </a:schemeClr>
                    </a:gs>
                    <a:gs pos="100000">
                      <a:schemeClr val="accent5"/>
                    </a:gs>
                  </a:gsLst>
                  <a:lin ang="0" scaled="1"/>
                </a:gradFill>
                <a:latin typeface="+mj-ea"/>
                <a:ea typeface="+mj-ea"/>
              </a:rPr>
              <a:t>MaxKB</a:t>
            </a:r>
            <a:r>
              <a:rPr lang="zh-CN" altLang="en-US" sz="6000" i="1" dirty="0">
                <a:gradFill>
                  <a:gsLst>
                    <a:gs pos="0">
                      <a:schemeClr val="accent4">
                        <a:lumMod val="60000"/>
                        <a:lumOff val="40000"/>
                      </a:schemeClr>
                    </a:gs>
                    <a:gs pos="100000">
                      <a:schemeClr val="accent5"/>
                    </a:gs>
                  </a:gsLst>
                  <a:lin ang="0" scaled="1"/>
                </a:gradFill>
                <a:latin typeface="+mj-ea"/>
                <a:ea typeface="+mj-ea"/>
              </a:rPr>
              <a:t>的</a:t>
            </a:r>
            <a:r>
              <a:rPr lang="en-US" altLang="zh-CN" sz="6000" i="1" dirty="0">
                <a:gradFill>
                  <a:gsLst>
                    <a:gs pos="0">
                      <a:schemeClr val="accent4">
                        <a:lumMod val="60000"/>
                        <a:lumOff val="40000"/>
                      </a:schemeClr>
                    </a:gs>
                    <a:gs pos="100000">
                      <a:schemeClr val="accent5"/>
                    </a:gs>
                  </a:gsLst>
                  <a:lin ang="0" scaled="1"/>
                </a:gradFill>
                <a:latin typeface="+mj-ea"/>
                <a:ea typeface="+mj-ea"/>
              </a:rPr>
              <a:t>openKylin </a:t>
            </a:r>
            <a:r>
              <a:rPr lang="zh-CN" altLang="en-US" sz="6000" i="1" dirty="0">
                <a:gradFill>
                  <a:gsLst>
                    <a:gs pos="0">
                      <a:schemeClr val="accent4">
                        <a:lumMod val="60000"/>
                        <a:lumOff val="40000"/>
                      </a:schemeClr>
                    </a:gs>
                    <a:gs pos="100000">
                      <a:schemeClr val="accent5"/>
                    </a:gs>
                  </a:gsLst>
                  <a:lin ang="0" scaled="1"/>
                </a:gradFill>
                <a:latin typeface="+mj-ea"/>
                <a:ea typeface="+mj-ea"/>
              </a:rPr>
              <a:t>社区</a:t>
            </a:r>
            <a:endParaRPr lang="zh-CN" altLang="en-US" sz="6000" i="1" dirty="0">
              <a:gradFill>
                <a:gsLst>
                  <a:gs pos="0">
                    <a:schemeClr val="accent4">
                      <a:lumMod val="60000"/>
                      <a:lumOff val="40000"/>
                    </a:schemeClr>
                  </a:gs>
                  <a:gs pos="100000">
                    <a:schemeClr val="accent5"/>
                  </a:gs>
                </a:gsLst>
                <a:lin ang="0" scaled="1"/>
              </a:gradFill>
              <a:latin typeface="+mj-ea"/>
              <a:ea typeface="+mj-ea"/>
            </a:endParaRPr>
          </a:p>
          <a:p>
            <a:pPr algn="l">
              <a:spcBef>
                <a:spcPts val="1000"/>
              </a:spcBef>
            </a:pPr>
            <a:r>
              <a:rPr lang="en-US" altLang="zh-CN" sz="6000" i="1" dirty="0">
                <a:gradFill>
                  <a:gsLst>
                    <a:gs pos="0">
                      <a:schemeClr val="accent4">
                        <a:lumMod val="60000"/>
                        <a:lumOff val="40000"/>
                      </a:schemeClr>
                    </a:gs>
                    <a:gs pos="100000">
                      <a:schemeClr val="accent5"/>
                    </a:gs>
                  </a:gsLst>
                  <a:lin ang="0" scaled="1"/>
                </a:gradFill>
                <a:latin typeface="+mj-ea"/>
                <a:ea typeface="+mj-ea"/>
              </a:rPr>
              <a:t>AI</a:t>
            </a:r>
            <a:r>
              <a:rPr lang="zh-CN" altLang="en-US" sz="6000" i="1" dirty="0">
                <a:gradFill>
                  <a:gsLst>
                    <a:gs pos="0">
                      <a:schemeClr val="accent4">
                        <a:lumMod val="60000"/>
                        <a:lumOff val="40000"/>
                      </a:schemeClr>
                    </a:gs>
                    <a:gs pos="100000">
                      <a:schemeClr val="accent5"/>
                    </a:gs>
                  </a:gsLst>
                  <a:lin ang="0" scaled="1"/>
                </a:gradFill>
                <a:latin typeface="+mj-ea"/>
                <a:ea typeface="+mj-ea"/>
              </a:rPr>
              <a:t>问答助手</a:t>
            </a:r>
            <a:endParaRPr lang="zh-CN" altLang="en-US" sz="6000" i="1" dirty="0">
              <a:gradFill>
                <a:gsLst>
                  <a:gs pos="0">
                    <a:schemeClr val="accent4">
                      <a:lumMod val="60000"/>
                      <a:lumOff val="40000"/>
                    </a:schemeClr>
                  </a:gs>
                  <a:gs pos="100000">
                    <a:schemeClr val="accent5"/>
                  </a:gs>
                </a:gsLst>
                <a:lin ang="0" scaled="1"/>
              </a:gradFill>
              <a:latin typeface="+mj-ea"/>
              <a:ea typeface="+mj-ea"/>
            </a:endParaRPr>
          </a:p>
        </p:txBody>
      </p:sp>
      <p:sp>
        <p:nvSpPr>
          <p:cNvPr id="30" name="文本框 29"/>
          <p:cNvSpPr txBox="1"/>
          <p:nvPr/>
        </p:nvSpPr>
        <p:spPr>
          <a:xfrm>
            <a:off x="1199515" y="4768850"/>
            <a:ext cx="5585460" cy="309880"/>
          </a:xfrm>
          <a:prstGeom prst="rect">
            <a:avLst/>
          </a:prstGeom>
          <a:noFill/>
        </p:spPr>
        <p:txBody>
          <a:bodyPr wrap="none" rtlCol="0">
            <a:noAutofit/>
          </a:bodyPr>
          <a:lstStyle/>
          <a:p>
            <a:pPr>
              <a:spcBef>
                <a:spcPts val="1000"/>
              </a:spcBef>
            </a:pPr>
            <a:r>
              <a:rPr lang="zh-CN" b="1" dirty="0">
                <a:solidFill>
                  <a:schemeClr val="tx2"/>
                </a:solidFill>
                <a:latin typeface="+mn-ea"/>
              </a:rPr>
              <a:t>团队名：蓝发小队</a:t>
            </a:r>
            <a:r>
              <a:rPr lang="en-US" altLang="zh-CN" b="1" dirty="0">
                <a:solidFill>
                  <a:schemeClr val="tx2"/>
                </a:solidFill>
                <a:latin typeface="+mn-ea"/>
              </a:rPr>
              <a:t>	</a:t>
            </a:r>
            <a:r>
              <a:rPr lang="zh-CN" b="1" dirty="0">
                <a:solidFill>
                  <a:schemeClr val="tx2"/>
                </a:solidFill>
                <a:latin typeface="+mn-ea"/>
              </a:rPr>
              <a:t>团队成员：胡申健、李志洲、王雨璇</a:t>
            </a:r>
            <a:endParaRPr lang="zh-CN" b="1" dirty="0">
              <a:solidFill>
                <a:schemeClr val="tx2"/>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4" grpId="0" animBg="1"/>
      <p:bldP spid="9" grpId="0"/>
      <p:bldP spid="26" grpId="0"/>
      <p:bldP spid="7" grpId="0" bldLvl="0" animBg="1"/>
      <p:bldP spid="12" grpId="0" bldLvl="0" animBg="1"/>
      <p:bldP spid="13" grpId="0" bldLvl="0" animBg="1"/>
      <p:bldP spid="15" grpId="0" bldLvl="0" animBg="1"/>
      <p:bldP spid="16" grpId="0"/>
      <p:bldP spid="8"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0647" y="248053"/>
            <a:ext cx="2616065" cy="587174"/>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效果预览</a:t>
            </a:r>
            <a:endParaRPr lang="zh-CN" altLang="en-US" sz="2800" b="1" dirty="0">
              <a:solidFill>
                <a:schemeClr val="tx2"/>
              </a:solidFill>
              <a:latin typeface="+mj-ea"/>
              <a:ea typeface="+mj-ea"/>
            </a:endParaRPr>
          </a:p>
        </p:txBody>
      </p:sp>
      <p:sp>
        <p:nvSpPr>
          <p:cNvPr id="5" name="灯片编号占位符 4"/>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3" name="图片 2"/>
          <p:cNvPicPr>
            <a:picLocks noChangeAspect="1"/>
          </p:cNvPicPr>
          <p:nvPr/>
        </p:nvPicPr>
        <p:blipFill>
          <a:blip r:embed="rId1" cstate="screen"/>
          <a:stretch>
            <a:fillRect/>
          </a:stretch>
        </p:blipFill>
        <p:spPr>
          <a:xfrm>
            <a:off x="4772025" y="762000"/>
            <a:ext cx="6480000" cy="3730689"/>
          </a:xfrm>
          <a:prstGeom prst="rect">
            <a:avLst/>
          </a:prstGeom>
        </p:spPr>
      </p:pic>
      <p:pic>
        <p:nvPicPr>
          <p:cNvPr id="7" name="图片 6"/>
          <p:cNvPicPr>
            <a:picLocks noChangeAspect="1"/>
          </p:cNvPicPr>
          <p:nvPr/>
        </p:nvPicPr>
        <p:blipFill>
          <a:blip r:embed="rId2" cstate="screen"/>
          <a:stretch>
            <a:fillRect/>
          </a:stretch>
        </p:blipFill>
        <p:spPr>
          <a:xfrm>
            <a:off x="1192530" y="762000"/>
            <a:ext cx="2771775" cy="4457700"/>
          </a:xfrm>
          <a:prstGeom prst="rect">
            <a:avLst/>
          </a:prstGeom>
        </p:spPr>
      </p:pic>
      <p:grpSp>
        <p:nvGrpSpPr>
          <p:cNvPr id="8" name="组合 7"/>
          <p:cNvGrpSpPr/>
          <p:nvPr/>
        </p:nvGrpSpPr>
        <p:grpSpPr>
          <a:xfrm>
            <a:off x="2686517" y="4806645"/>
            <a:ext cx="8565392" cy="1604982"/>
            <a:chOff x="11203" y="3800"/>
            <a:chExt cx="12427" cy="2528"/>
          </a:xfrm>
        </p:grpSpPr>
        <p:sp>
          <p:nvSpPr>
            <p:cNvPr id="9" name="文本占位符 5"/>
            <p:cNvSpPr txBox="1"/>
            <p:nvPr/>
          </p:nvSpPr>
          <p:spPr>
            <a:xfrm>
              <a:off x="11203" y="4546"/>
              <a:ext cx="12427" cy="1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t">
                <a:lnSpc>
                  <a:spcPct val="150000"/>
                </a:lnSpc>
                <a:buNone/>
              </a:pPr>
              <a:r>
                <a:rPr lang="zh-CN" altLang="en-US" sz="1400" dirty="0">
                  <a:solidFill>
                    <a:schemeClr val="tx2"/>
                  </a:solidFill>
                  <a:latin typeface="+mn-ea"/>
                </a:rPr>
                <a:t>答：</a:t>
              </a:r>
              <a:r>
                <a:rPr lang="en-US" altLang="zh-CN" sz="1400" dirty="0">
                  <a:solidFill>
                    <a:schemeClr val="tx2"/>
                  </a:solidFill>
                  <a:latin typeface="+mn-ea"/>
                </a:rPr>
                <a:t>openKylin</a:t>
              </a:r>
              <a:r>
                <a:rPr lang="zh-CN" altLang="en-US" sz="1400" dirty="0">
                  <a:solidFill>
                    <a:schemeClr val="tx2"/>
                  </a:solidFill>
                  <a:latin typeface="+mn-ea"/>
                </a:rPr>
                <a:t>社区参与方式</a:t>
              </a:r>
              <a:r>
                <a:rPr lang="en-US" altLang="zh-CN" sz="1400" dirty="0">
                  <a:solidFill>
                    <a:schemeClr val="tx2"/>
                  </a:solidFill>
                  <a:latin typeface="+mn-ea"/>
                </a:rPr>
                <a:t>:1.</a:t>
              </a:r>
              <a:r>
                <a:rPr lang="zh-CN" altLang="en-US" sz="1400" dirty="0">
                  <a:solidFill>
                    <a:schemeClr val="tx2"/>
                  </a:solidFill>
                  <a:latin typeface="+mn-ea"/>
                </a:rPr>
                <a:t>加入</a:t>
              </a:r>
              <a:r>
                <a:rPr lang="en-US" altLang="zh-CN" sz="1400" dirty="0">
                  <a:solidFill>
                    <a:schemeClr val="tx2"/>
                  </a:solidFill>
                  <a:latin typeface="+mn-ea"/>
                </a:rPr>
                <a:t>SIG</a:t>
              </a:r>
              <a:r>
                <a:rPr lang="zh-CN" altLang="en-US" sz="1400" dirty="0">
                  <a:solidFill>
                    <a:schemeClr val="tx2"/>
                  </a:solidFill>
                  <a:latin typeface="+mn-ea"/>
                </a:rPr>
                <a:t>组</a:t>
              </a:r>
              <a:r>
                <a:rPr lang="en-US" altLang="zh-CN" sz="1400" dirty="0">
                  <a:solidFill>
                    <a:schemeClr val="tx2"/>
                  </a:solidFill>
                  <a:latin typeface="+mn-ea"/>
                </a:rPr>
                <a:t>/</a:t>
              </a:r>
              <a:r>
                <a:rPr lang="zh-CN" altLang="en-US" sz="1400" dirty="0">
                  <a:solidFill>
                    <a:schemeClr val="tx2"/>
                  </a:solidFill>
                  <a:latin typeface="+mn-ea"/>
                </a:rPr>
                <a:t>用户组</a:t>
              </a:r>
              <a:r>
                <a:rPr lang="en-US" altLang="zh-CN" sz="1400" dirty="0">
                  <a:solidFill>
                    <a:schemeClr val="tx2"/>
                  </a:solidFill>
                  <a:latin typeface="+mn-ea"/>
                </a:rPr>
                <a:t>:</a:t>
              </a:r>
              <a:r>
                <a:rPr lang="zh-CN" altLang="en-US" sz="1400" dirty="0">
                  <a:solidFill>
                    <a:schemeClr val="tx2"/>
                  </a:solidFill>
                  <a:latin typeface="+mn-ea"/>
                </a:rPr>
                <a:t>路径为官网「社区合作」找到对应组</a:t>
              </a:r>
              <a:r>
                <a:rPr lang="en-US" altLang="zh-CN" sz="1400" dirty="0">
                  <a:solidFill>
                    <a:schemeClr val="tx2"/>
                  </a:solidFill>
                  <a:latin typeface="+mn-ea"/>
                </a:rPr>
                <a:t>(</a:t>
              </a:r>
              <a:r>
                <a:rPr lang="zh-CN" altLang="en-US" sz="1400" dirty="0">
                  <a:solidFill>
                    <a:schemeClr val="tx2"/>
                  </a:solidFill>
                  <a:latin typeface="+mn-ea"/>
                </a:rPr>
                <a:t>如</a:t>
              </a:r>
              <a:r>
                <a:rPr lang="en-US" altLang="zh-CN" sz="1400" dirty="0">
                  <a:solidFill>
                    <a:schemeClr val="tx2"/>
                  </a:solidFill>
                  <a:latin typeface="+mn-ea"/>
                </a:rPr>
                <a:t>AI SIG</a:t>
              </a:r>
              <a:r>
                <a:rPr lang="zh-CN" altLang="en-US" sz="1400" dirty="0">
                  <a:solidFill>
                    <a:schemeClr val="tx2"/>
                  </a:solidFill>
                  <a:latin typeface="+mn-ea"/>
                </a:rPr>
                <a:t>、桌面</a:t>
              </a:r>
              <a:r>
                <a:rPr lang="en-US" altLang="zh-CN" sz="1400" dirty="0">
                  <a:solidFill>
                    <a:schemeClr val="tx2"/>
                  </a:solidFill>
                  <a:latin typeface="+mn-ea"/>
                </a:rPr>
                <a:t>SIG)</a:t>
              </a:r>
              <a:r>
                <a:rPr lang="zh-CN" altLang="en-US" sz="1400" dirty="0">
                  <a:solidFill>
                    <a:schemeClr val="tx2"/>
                  </a:solidFill>
                  <a:latin typeface="+mn-ea"/>
                </a:rPr>
                <a:t>联系组负责人申请</a:t>
              </a:r>
              <a:r>
                <a:rPr lang="en-US" altLang="zh-CN" sz="1400" dirty="0">
                  <a:solidFill>
                    <a:schemeClr val="tx2"/>
                  </a:solidFill>
                  <a:latin typeface="+mn-ea"/>
                </a:rPr>
                <a:t>;2.</a:t>
              </a:r>
              <a:r>
                <a:rPr lang="zh-CN" altLang="en-US" sz="1400" dirty="0">
                  <a:solidFill>
                    <a:schemeClr val="tx2"/>
                  </a:solidFill>
                  <a:latin typeface="+mn-ea"/>
                </a:rPr>
                <a:t>其他参与方式包括</a:t>
              </a:r>
              <a:r>
                <a:rPr lang="en-US" altLang="zh-CN" sz="1400" dirty="0">
                  <a:solidFill>
                    <a:schemeClr val="tx2"/>
                  </a:solidFill>
                  <a:latin typeface="+mn-ea"/>
                </a:rPr>
                <a:t>:</a:t>
              </a:r>
              <a:r>
                <a:rPr lang="zh-CN" altLang="en-US" sz="1400" dirty="0">
                  <a:solidFill>
                    <a:schemeClr val="tx2"/>
                  </a:solidFill>
                  <a:latin typeface="+mn-ea"/>
                </a:rPr>
                <a:t>代码贡献</a:t>
              </a:r>
              <a:r>
                <a:rPr lang="en-US" altLang="zh-CN" sz="1400" dirty="0">
                  <a:solidFill>
                    <a:schemeClr val="tx2"/>
                  </a:solidFill>
                  <a:latin typeface="+mn-ea"/>
                </a:rPr>
                <a:t>(Gitee</a:t>
              </a:r>
              <a:r>
                <a:rPr lang="zh-CN" altLang="en-US" sz="1400" dirty="0">
                  <a:solidFill>
                    <a:schemeClr val="tx2"/>
                  </a:solidFill>
                  <a:latin typeface="+mn-ea"/>
                </a:rPr>
                <a:t>仓库提交</a:t>
              </a:r>
              <a:r>
                <a:rPr lang="en-US" altLang="zh-CN" sz="1400" dirty="0">
                  <a:solidFill>
                    <a:schemeClr val="tx2"/>
                  </a:solidFill>
                  <a:latin typeface="+mn-ea"/>
                </a:rPr>
                <a:t>PR)</a:t>
              </a:r>
              <a:r>
                <a:rPr lang="zh-CN" altLang="en-US" sz="1400" dirty="0">
                  <a:solidFill>
                    <a:schemeClr val="tx2"/>
                  </a:solidFill>
                  <a:latin typeface="+mn-ea"/>
                </a:rPr>
                <a:t>、测试反馈</a:t>
              </a:r>
              <a:r>
                <a:rPr lang="en-US" altLang="zh-CN" sz="1400" dirty="0">
                  <a:solidFill>
                    <a:schemeClr val="tx2"/>
                  </a:solidFill>
                  <a:latin typeface="+mn-ea"/>
                </a:rPr>
                <a:t>(</a:t>
              </a:r>
              <a:r>
                <a:rPr lang="zh-CN" altLang="en-US" sz="1400" dirty="0">
                  <a:solidFill>
                    <a:schemeClr val="tx2"/>
                  </a:solidFill>
                  <a:latin typeface="+mn-ea"/>
                </a:rPr>
                <a:t>参与版本测试、提交</a:t>
              </a:r>
              <a:r>
                <a:rPr lang="en-US" altLang="zh-CN" sz="1400" dirty="0">
                  <a:solidFill>
                    <a:schemeClr val="tx2"/>
                  </a:solidFill>
                  <a:latin typeface="+mn-ea"/>
                </a:rPr>
                <a:t>BUG)</a:t>
              </a:r>
              <a:r>
                <a:rPr lang="zh-CN" altLang="en-US" sz="1400" dirty="0">
                  <a:solidFill>
                    <a:schemeClr val="tx2"/>
                  </a:solidFill>
                  <a:latin typeface="+mn-ea"/>
                </a:rPr>
                <a:t>、内容创作</a:t>
              </a:r>
              <a:r>
                <a:rPr lang="en-US" altLang="zh-CN" sz="1400" dirty="0">
                  <a:solidFill>
                    <a:schemeClr val="tx2"/>
                  </a:solidFill>
                  <a:latin typeface="+mn-ea"/>
                </a:rPr>
                <a:t>(</a:t>
              </a:r>
              <a:r>
                <a:rPr lang="zh-CN" altLang="en-US" sz="1400" dirty="0">
                  <a:solidFill>
                    <a:schemeClr val="tx2"/>
                  </a:solidFill>
                  <a:latin typeface="+mn-ea"/>
                </a:rPr>
                <a:t>编写文档</a:t>
              </a:r>
              <a:r>
                <a:rPr lang="en-US" altLang="zh-CN" sz="1400" dirty="0">
                  <a:solidFill>
                    <a:schemeClr val="tx2"/>
                  </a:solidFill>
                  <a:latin typeface="+mn-ea"/>
                </a:rPr>
                <a:t>/</a:t>
              </a:r>
              <a:r>
                <a:rPr lang="zh-CN" altLang="en-US" sz="1400" dirty="0">
                  <a:solidFill>
                    <a:schemeClr val="tx2"/>
                  </a:solidFill>
                  <a:latin typeface="+mn-ea"/>
                </a:rPr>
                <a:t>教程、制作主题</a:t>
              </a:r>
              <a:r>
                <a:rPr lang="en-US" altLang="zh-CN" sz="1400" dirty="0">
                  <a:solidFill>
                    <a:schemeClr val="tx2"/>
                  </a:solidFill>
                  <a:latin typeface="+mn-ea"/>
                </a:rPr>
                <a:t>)</a:t>
              </a:r>
              <a:r>
                <a:rPr lang="zh-CN" altLang="en-US" sz="1400" dirty="0">
                  <a:solidFill>
                    <a:schemeClr val="tx2"/>
                  </a:solidFill>
                  <a:latin typeface="+mn-ea"/>
                </a:rPr>
                <a:t>、活动参与</a:t>
              </a:r>
              <a:r>
                <a:rPr lang="en-US" altLang="zh-CN" sz="1400" dirty="0">
                  <a:solidFill>
                    <a:schemeClr val="tx2"/>
                  </a:solidFill>
                  <a:latin typeface="+mn-ea"/>
                </a:rPr>
                <a:t>(</a:t>
              </a:r>
              <a:r>
                <a:rPr lang="zh-CN" altLang="en-US" sz="1400" dirty="0">
                  <a:solidFill>
                    <a:schemeClr val="tx2"/>
                  </a:solidFill>
                  <a:latin typeface="+mn-ea"/>
                </a:rPr>
                <a:t>报名社区赛事、线上分享会</a:t>
              </a:r>
              <a:r>
                <a:rPr lang="en-US" altLang="zh-CN" sz="1400" dirty="0">
                  <a:solidFill>
                    <a:schemeClr val="tx2"/>
                  </a:solidFill>
                  <a:latin typeface="+mn-ea"/>
                </a:rPr>
                <a:t>)</a:t>
              </a:r>
              <a:r>
                <a:rPr lang="zh-CN" altLang="en-US" sz="1400" dirty="0">
                  <a:solidFill>
                    <a:schemeClr val="tx2"/>
                  </a:solidFill>
                  <a:latin typeface="+mn-ea"/>
                </a:rPr>
                <a:t>。</a:t>
              </a:r>
              <a:endParaRPr lang="zh-CN" altLang="en-US" sz="1400" dirty="0">
                <a:solidFill>
                  <a:schemeClr val="tx2"/>
                </a:solidFill>
                <a:latin typeface="+mn-ea"/>
              </a:endParaRPr>
            </a:p>
          </p:txBody>
        </p:sp>
        <p:sp>
          <p:nvSpPr>
            <p:cNvPr id="10" name="矩形 9"/>
            <p:cNvSpPr/>
            <p:nvPr/>
          </p:nvSpPr>
          <p:spPr>
            <a:xfrm rot="5400000">
              <a:off x="20135" y="479"/>
              <a:ext cx="72" cy="6713"/>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9" name="文本框 58"/>
            <p:cNvSpPr txBox="1"/>
            <p:nvPr/>
          </p:nvSpPr>
          <p:spPr>
            <a:xfrm>
              <a:off x="11203" y="3936"/>
              <a:ext cx="12427" cy="546"/>
            </a:xfrm>
            <a:prstGeom prst="rect">
              <a:avLst/>
            </a:prstGeom>
            <a:noFill/>
          </p:spPr>
          <p:txBody>
            <a:bodyPr wrap="none" rtlCol="0">
              <a:noAutofit/>
            </a:bodyPr>
            <a:lstStyle/>
            <a:p>
              <a:pPr algn="r">
                <a:spcBef>
                  <a:spcPts val="1000"/>
                </a:spcBef>
              </a:pPr>
              <a:r>
                <a:rPr lang="zh-CN" altLang="en-US" sz="1400" b="1" dirty="0">
                  <a:solidFill>
                    <a:schemeClr val="accent6">
                      <a:lumMod val="60000"/>
                      <a:lumOff val="40000"/>
                    </a:schemeClr>
                  </a:solidFill>
                  <a:latin typeface="+mj-ea"/>
                  <a:ea typeface="+mj-ea"/>
                </a:rPr>
                <a:t>问：社区的</a:t>
              </a:r>
              <a:r>
                <a:rPr lang="en-US" altLang="zh-CN" sz="1400" b="1" dirty="0">
                  <a:solidFill>
                    <a:schemeClr val="accent6">
                      <a:lumMod val="60000"/>
                      <a:lumOff val="40000"/>
                    </a:schemeClr>
                  </a:solidFill>
                  <a:latin typeface="+mj-ea"/>
                  <a:ea typeface="+mj-ea"/>
                </a:rPr>
                <a:t>SIG</a:t>
              </a:r>
              <a:r>
                <a:rPr lang="zh-CN" altLang="en-US" sz="1400" b="1" dirty="0">
                  <a:solidFill>
                    <a:schemeClr val="accent6">
                      <a:lumMod val="60000"/>
                      <a:lumOff val="40000"/>
                    </a:schemeClr>
                  </a:solidFill>
                  <a:latin typeface="+mj-ea"/>
                  <a:ea typeface="+mj-ea"/>
                </a:rPr>
                <a:t>组、用户组怎么加入，有哪些参与方式？</a:t>
              </a:r>
              <a:endParaRPr lang="zh-CN" altLang="en-US" sz="1400" b="1" dirty="0">
                <a:solidFill>
                  <a:schemeClr val="accent6">
                    <a:lumMod val="60000"/>
                    <a:lumOff val="40000"/>
                  </a:schemeClr>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0647" y="248053"/>
            <a:ext cx="2616065" cy="587174"/>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效果预览</a:t>
            </a:r>
            <a:endParaRPr lang="zh-CN" altLang="en-US" sz="2800" b="1" dirty="0">
              <a:solidFill>
                <a:schemeClr val="tx2"/>
              </a:solidFill>
              <a:latin typeface="+mj-ea"/>
              <a:ea typeface="+mj-ea"/>
            </a:endParaRPr>
          </a:p>
        </p:txBody>
      </p:sp>
      <p:grpSp>
        <p:nvGrpSpPr>
          <p:cNvPr id="6" name="组合 5"/>
          <p:cNvGrpSpPr/>
          <p:nvPr/>
        </p:nvGrpSpPr>
        <p:grpSpPr>
          <a:xfrm>
            <a:off x="240497" y="4807281"/>
            <a:ext cx="9897725" cy="1611331"/>
            <a:chOff x="11203" y="3790"/>
            <a:chExt cx="14360" cy="2538"/>
          </a:xfrm>
        </p:grpSpPr>
        <p:sp>
          <p:nvSpPr>
            <p:cNvPr id="39" name="文本占位符 5"/>
            <p:cNvSpPr txBox="1"/>
            <p:nvPr/>
          </p:nvSpPr>
          <p:spPr>
            <a:xfrm>
              <a:off x="11203" y="4546"/>
              <a:ext cx="14360" cy="1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400" dirty="0">
                  <a:solidFill>
                    <a:schemeClr val="tx2"/>
                  </a:solidFill>
                  <a:latin typeface="+mn-ea"/>
                </a:rPr>
                <a:t>答：个人开发者参与</a:t>
              </a:r>
              <a:r>
                <a:rPr lang="en-US" altLang="zh-CN" sz="1400" dirty="0">
                  <a:solidFill>
                    <a:schemeClr val="tx2"/>
                  </a:solidFill>
                  <a:latin typeface="+mn-ea"/>
                </a:rPr>
                <a:t>openKylin</a:t>
              </a:r>
              <a:r>
                <a:rPr lang="zh-CN" altLang="en-US" sz="1400" dirty="0">
                  <a:solidFill>
                    <a:schemeClr val="tx2"/>
                  </a:solidFill>
                  <a:latin typeface="+mn-ea"/>
                </a:rPr>
                <a:t>社区贡献流程</a:t>
              </a:r>
              <a:r>
                <a:rPr lang="en-US" altLang="zh-CN" sz="1400" dirty="0">
                  <a:solidFill>
                    <a:schemeClr val="tx2"/>
                  </a:solidFill>
                  <a:latin typeface="+mn-ea"/>
                </a:rPr>
                <a:t>:1.</a:t>
              </a:r>
              <a:r>
                <a:rPr lang="zh-CN" altLang="en-US" sz="1400" dirty="0">
                  <a:solidFill>
                    <a:schemeClr val="tx2"/>
                  </a:solidFill>
                  <a:latin typeface="+mn-ea"/>
                </a:rPr>
                <a:t>提交</a:t>
              </a:r>
              <a:r>
                <a:rPr lang="en-US" altLang="zh-CN" sz="1400" dirty="0">
                  <a:solidFill>
                    <a:schemeClr val="tx2"/>
                  </a:solidFill>
                  <a:latin typeface="+mn-ea"/>
                </a:rPr>
                <a:t>Bug:</a:t>
              </a:r>
              <a:r>
                <a:rPr lang="zh-CN" altLang="en-US" sz="1400" dirty="0">
                  <a:solidFill>
                    <a:schemeClr val="tx2"/>
                  </a:solidFill>
                  <a:latin typeface="+mn-ea"/>
                </a:rPr>
                <a:t>在社区</a:t>
              </a:r>
              <a:r>
                <a:rPr lang="en-US" altLang="zh-CN" sz="1400" dirty="0">
                  <a:solidFill>
                    <a:schemeClr val="tx2"/>
                  </a:solidFill>
                  <a:latin typeface="+mn-ea"/>
                </a:rPr>
                <a:t>Gitee</a:t>
              </a:r>
              <a:r>
                <a:rPr lang="zh-CN" altLang="en-US" sz="1400" dirty="0">
                  <a:solidFill>
                    <a:schemeClr val="tx2"/>
                  </a:solidFill>
                  <a:latin typeface="+mn-ea"/>
                </a:rPr>
                <a:t>仓库</a:t>
              </a:r>
              <a:r>
                <a:rPr lang="en-US" altLang="zh-CN" sz="1400" dirty="0">
                  <a:solidFill>
                    <a:schemeClr val="tx2"/>
                  </a:solidFill>
                  <a:latin typeface="+mn-ea"/>
                </a:rPr>
                <a:t>/</a:t>
              </a:r>
              <a:r>
                <a:rPr lang="zh-CN" altLang="en-US" sz="1400" dirty="0">
                  <a:solidFill>
                    <a:schemeClr val="tx2"/>
                  </a:solidFill>
                  <a:latin typeface="+mn-ea"/>
                </a:rPr>
                <a:t>官网反馈板块提交，注明复现步骤、硬件环境、系统版本</a:t>
              </a:r>
              <a:r>
                <a:rPr lang="en-US" altLang="zh-CN" sz="1400" dirty="0">
                  <a:solidFill>
                    <a:schemeClr val="tx2"/>
                  </a:solidFill>
                  <a:latin typeface="+mn-ea"/>
                </a:rPr>
                <a:t>;2.</a:t>
              </a:r>
              <a:r>
                <a:rPr lang="zh-CN" altLang="en-US" sz="1400" dirty="0">
                  <a:solidFill>
                    <a:schemeClr val="tx2"/>
                  </a:solidFill>
                  <a:latin typeface="+mn-ea"/>
                </a:rPr>
                <a:t>文档贡献</a:t>
              </a:r>
              <a:r>
                <a:rPr lang="en-US" altLang="zh-CN" sz="1400" dirty="0">
                  <a:solidFill>
                    <a:schemeClr val="tx2"/>
                  </a:solidFill>
                  <a:latin typeface="+mn-ea"/>
                </a:rPr>
                <a:t>:</a:t>
              </a:r>
              <a:r>
                <a:rPr lang="zh-CN" altLang="en-US" sz="1400" dirty="0">
                  <a:solidFill>
                    <a:schemeClr val="tx2"/>
                  </a:solidFill>
                  <a:latin typeface="+mn-ea"/>
                </a:rPr>
                <a:t>认领官网「文档中心</a:t>
              </a:r>
              <a:r>
                <a:rPr lang="en-US" altLang="zh-CN" sz="1400" dirty="0">
                  <a:solidFill>
                    <a:schemeClr val="tx2"/>
                  </a:solidFill>
                  <a:latin typeface="+mn-ea"/>
                </a:rPr>
                <a:t>]</a:t>
              </a:r>
              <a:r>
                <a:rPr lang="zh-CN" altLang="en-US" sz="1400" dirty="0">
                  <a:solidFill>
                    <a:schemeClr val="tx2"/>
                  </a:solidFill>
                  <a:latin typeface="+mn-ea"/>
                </a:rPr>
                <a:t>待完善文档，按规范编写后提交</a:t>
              </a:r>
              <a:r>
                <a:rPr lang="en-US" altLang="zh-CN" sz="1400" dirty="0">
                  <a:solidFill>
                    <a:schemeClr val="tx2"/>
                  </a:solidFill>
                  <a:latin typeface="+mn-ea"/>
                </a:rPr>
                <a:t>PR;3.</a:t>
              </a:r>
              <a:r>
                <a:rPr lang="zh-CN" altLang="en-US" sz="1400" dirty="0">
                  <a:solidFill>
                    <a:schemeClr val="tx2"/>
                  </a:solidFill>
                  <a:latin typeface="+mn-ea"/>
                </a:rPr>
                <a:t>代码开发</a:t>
              </a:r>
              <a:r>
                <a:rPr lang="en-US" altLang="zh-CN" sz="1400" dirty="0">
                  <a:solidFill>
                    <a:schemeClr val="tx2"/>
                  </a:solidFill>
                  <a:latin typeface="+mn-ea"/>
                </a:rPr>
                <a:t>:</a:t>
              </a:r>
              <a:r>
                <a:rPr lang="zh-CN" altLang="en-US" sz="1400" dirty="0">
                  <a:solidFill>
                    <a:schemeClr val="tx2"/>
                  </a:solidFill>
                  <a:latin typeface="+mn-ea"/>
                </a:rPr>
                <a:t>先加入对应</a:t>
              </a:r>
              <a:r>
                <a:rPr lang="en-US" altLang="zh-CN" sz="1400" dirty="0">
                  <a:solidFill>
                    <a:schemeClr val="tx2"/>
                  </a:solidFill>
                  <a:latin typeface="+mn-ea"/>
                </a:rPr>
                <a:t>SIG</a:t>
              </a:r>
              <a:r>
                <a:rPr lang="zh-CN" altLang="en-US" sz="1400" dirty="0">
                  <a:solidFill>
                    <a:schemeClr val="tx2"/>
                  </a:solidFill>
                  <a:latin typeface="+mn-ea"/>
                </a:rPr>
                <a:t>组，认领开发任务，</a:t>
              </a:r>
              <a:r>
                <a:rPr lang="en-US" altLang="zh-CN" sz="1400" dirty="0">
                  <a:solidFill>
                    <a:schemeClr val="tx2"/>
                  </a:solidFill>
                  <a:latin typeface="+mn-ea"/>
                </a:rPr>
                <a:t>Fork</a:t>
              </a:r>
              <a:r>
                <a:rPr lang="zh-CN" altLang="en-US" sz="1400" dirty="0">
                  <a:solidFill>
                    <a:schemeClr val="tx2"/>
                  </a:solidFill>
                  <a:latin typeface="+mn-ea"/>
                </a:rPr>
                <a:t>仓库后基于</a:t>
              </a:r>
              <a:r>
                <a:rPr lang="en-US" altLang="zh-CN" sz="1400" dirty="0">
                  <a:solidFill>
                    <a:schemeClr val="tx2"/>
                  </a:solidFill>
                  <a:latin typeface="+mn-ea"/>
                </a:rPr>
                <a:t>dev</a:t>
              </a:r>
              <a:r>
                <a:rPr lang="zh-CN" altLang="en-US" sz="1400" dirty="0">
                  <a:solidFill>
                    <a:schemeClr val="tx2"/>
                  </a:solidFill>
                  <a:latin typeface="+mn-ea"/>
                </a:rPr>
                <a:t>分支开发，完成后提交</a:t>
              </a:r>
              <a:r>
                <a:rPr lang="en-US" altLang="zh-CN" sz="1400" dirty="0">
                  <a:solidFill>
                    <a:schemeClr val="tx2"/>
                  </a:solidFill>
                  <a:latin typeface="+mn-ea"/>
                </a:rPr>
                <a:t>PR</a:t>
              </a:r>
              <a:r>
                <a:rPr lang="zh-CN" altLang="en-US" sz="1400" dirty="0">
                  <a:solidFill>
                    <a:schemeClr val="tx2"/>
                  </a:solidFill>
                  <a:latin typeface="+mn-ea"/>
                </a:rPr>
                <a:t>，经社区评审通过后合并，全程可通过社区交流群获取指导。</a:t>
              </a:r>
              <a:endParaRPr lang="zh-CN" altLang="en-US" sz="1400" dirty="0">
                <a:solidFill>
                  <a:schemeClr val="tx2"/>
                </a:solidFill>
                <a:latin typeface="+mn-ea"/>
              </a:endParaRPr>
            </a:p>
          </p:txBody>
        </p:sp>
        <p:sp>
          <p:nvSpPr>
            <p:cNvPr id="42" name="矩形 41"/>
            <p:cNvSpPr/>
            <p:nvPr/>
          </p:nvSpPr>
          <p:spPr>
            <a:xfrm rot="16200000">
              <a:off x="14623" y="469"/>
              <a:ext cx="72" cy="6713"/>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9" name="文本框 58"/>
            <p:cNvSpPr txBox="1"/>
            <p:nvPr/>
          </p:nvSpPr>
          <p:spPr>
            <a:xfrm>
              <a:off x="11203" y="3936"/>
              <a:ext cx="3340" cy="546"/>
            </a:xfrm>
            <a:prstGeom prst="rect">
              <a:avLst/>
            </a:prstGeom>
            <a:noFill/>
          </p:spPr>
          <p:txBody>
            <a:bodyPr wrap="none" rtlCol="0">
              <a:noAutofit/>
            </a:bodyPr>
            <a:lstStyle/>
            <a:p>
              <a:pPr algn="l">
                <a:spcBef>
                  <a:spcPts val="1000"/>
                </a:spcBef>
              </a:pPr>
              <a:r>
                <a:rPr lang="zh-CN" altLang="en-US" sz="1400" b="1" dirty="0">
                  <a:solidFill>
                    <a:schemeClr val="accent6">
                      <a:lumMod val="60000"/>
                      <a:lumOff val="40000"/>
                    </a:schemeClr>
                  </a:solidFill>
                  <a:latin typeface="+mj-ea"/>
                  <a:ea typeface="+mj-ea"/>
                </a:rPr>
                <a:t>问：个人开发者如何参与社区贡献，从提交</a:t>
              </a:r>
              <a:r>
                <a:rPr lang="en-US" altLang="zh-CN" sz="1400" b="1" dirty="0">
                  <a:solidFill>
                    <a:schemeClr val="accent6">
                      <a:lumMod val="60000"/>
                      <a:lumOff val="40000"/>
                    </a:schemeClr>
                  </a:solidFill>
                  <a:latin typeface="+mj-ea"/>
                  <a:ea typeface="+mj-ea"/>
                </a:rPr>
                <a:t> Bug</a:t>
              </a:r>
              <a:r>
                <a:rPr lang="zh-CN" altLang="en-US" sz="1400" b="1" dirty="0">
                  <a:solidFill>
                    <a:schemeClr val="accent6">
                      <a:lumMod val="60000"/>
                      <a:lumOff val="40000"/>
                    </a:schemeClr>
                  </a:solidFill>
                  <a:latin typeface="+mj-ea"/>
                  <a:ea typeface="+mj-ea"/>
                </a:rPr>
                <a:t>、文档到代码开发的流程是什么</a:t>
              </a:r>
              <a:r>
                <a:rPr lang="en-US" altLang="zh-CN" sz="1400" b="1" dirty="0">
                  <a:solidFill>
                    <a:schemeClr val="accent6">
                      <a:lumMod val="60000"/>
                      <a:lumOff val="40000"/>
                    </a:schemeClr>
                  </a:solidFill>
                  <a:latin typeface="+mj-ea"/>
                  <a:ea typeface="+mj-ea"/>
                </a:rPr>
                <a:t>?</a:t>
              </a:r>
              <a:endParaRPr lang="en-US" altLang="zh-CN" sz="1400" b="1" dirty="0">
                <a:solidFill>
                  <a:schemeClr val="accent6">
                    <a:lumMod val="60000"/>
                    <a:lumOff val="40000"/>
                  </a:schemeClr>
                </a:solidFill>
                <a:latin typeface="+mj-ea"/>
                <a:ea typeface="+mj-ea"/>
              </a:endParaRPr>
            </a:p>
          </p:txBody>
        </p:sp>
      </p:gr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2" name="图片 1"/>
          <p:cNvPicPr>
            <a:picLocks noChangeAspect="1"/>
          </p:cNvPicPr>
          <p:nvPr/>
        </p:nvPicPr>
        <p:blipFill>
          <a:blip r:embed="rId1" cstate="screen"/>
          <a:srcRect/>
          <a:stretch>
            <a:fillRect/>
          </a:stretch>
        </p:blipFill>
        <p:spPr>
          <a:xfrm>
            <a:off x="866140" y="906780"/>
            <a:ext cx="6480000" cy="3734806"/>
          </a:xfrm>
          <a:prstGeom prst="rect">
            <a:avLst/>
          </a:prstGeom>
        </p:spPr>
      </p:pic>
      <p:pic>
        <p:nvPicPr>
          <p:cNvPr id="7" name="图片 6"/>
          <p:cNvPicPr>
            <a:picLocks noChangeAspect="1"/>
          </p:cNvPicPr>
          <p:nvPr/>
        </p:nvPicPr>
        <p:blipFill>
          <a:blip r:embed="rId2" cstate="screen"/>
          <a:stretch>
            <a:fillRect/>
          </a:stretch>
        </p:blipFill>
        <p:spPr>
          <a:xfrm>
            <a:off x="8044815" y="154940"/>
            <a:ext cx="3072130" cy="5019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0647" y="248053"/>
            <a:ext cx="2616065" cy="587174"/>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效果预览</a:t>
            </a:r>
            <a:endParaRPr lang="zh-CN" altLang="en-US" sz="2800" b="1" dirty="0">
              <a:solidFill>
                <a:schemeClr val="tx2"/>
              </a:solidFill>
              <a:latin typeface="+mj-ea"/>
              <a:ea typeface="+mj-ea"/>
            </a:endParaRPr>
          </a:p>
        </p:txBody>
      </p:sp>
      <p:sp>
        <p:nvSpPr>
          <p:cNvPr id="5" name="灯片编号占位符 4"/>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3" name="图片 2"/>
          <p:cNvPicPr>
            <a:picLocks noChangeAspect="1"/>
          </p:cNvPicPr>
          <p:nvPr/>
        </p:nvPicPr>
        <p:blipFill>
          <a:blip r:embed="rId1" cstate="screen"/>
          <a:srcRect/>
          <a:stretch>
            <a:fillRect/>
          </a:stretch>
        </p:blipFill>
        <p:spPr>
          <a:xfrm>
            <a:off x="4772025" y="762000"/>
            <a:ext cx="6480000" cy="3730689"/>
          </a:xfrm>
          <a:prstGeom prst="rect">
            <a:avLst/>
          </a:prstGeom>
        </p:spPr>
      </p:pic>
      <p:pic>
        <p:nvPicPr>
          <p:cNvPr id="7" name="图片 6"/>
          <p:cNvPicPr>
            <a:picLocks noChangeAspect="1"/>
          </p:cNvPicPr>
          <p:nvPr/>
        </p:nvPicPr>
        <p:blipFill>
          <a:blip r:embed="rId2" cstate="screen"/>
          <a:srcRect/>
          <a:stretch>
            <a:fillRect/>
          </a:stretch>
        </p:blipFill>
        <p:spPr>
          <a:xfrm>
            <a:off x="710565" y="762000"/>
            <a:ext cx="3240405" cy="5211445"/>
          </a:xfrm>
          <a:prstGeom prst="rect">
            <a:avLst/>
          </a:prstGeom>
        </p:spPr>
      </p:pic>
      <p:grpSp>
        <p:nvGrpSpPr>
          <p:cNvPr id="8" name="组合 7"/>
          <p:cNvGrpSpPr/>
          <p:nvPr/>
        </p:nvGrpSpPr>
        <p:grpSpPr>
          <a:xfrm>
            <a:off x="2686517" y="4806645"/>
            <a:ext cx="8565392" cy="1604982"/>
            <a:chOff x="11203" y="3800"/>
            <a:chExt cx="12427" cy="2528"/>
          </a:xfrm>
        </p:grpSpPr>
        <p:sp>
          <p:nvSpPr>
            <p:cNvPr id="9" name="文本占位符 5"/>
            <p:cNvSpPr txBox="1"/>
            <p:nvPr/>
          </p:nvSpPr>
          <p:spPr>
            <a:xfrm>
              <a:off x="13441" y="4546"/>
              <a:ext cx="10189" cy="1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t">
                <a:lnSpc>
                  <a:spcPct val="150000"/>
                </a:lnSpc>
                <a:buNone/>
              </a:pPr>
              <a:r>
                <a:rPr lang="zh-CN" altLang="en-US" sz="1400" dirty="0">
                  <a:solidFill>
                    <a:schemeClr val="tx2"/>
                  </a:solidFill>
                  <a:latin typeface="+mn-ea"/>
                </a:rPr>
                <a:t>答：</a:t>
              </a:r>
              <a:r>
                <a:rPr lang="en-US" altLang="zh-CN" sz="1400" dirty="0">
                  <a:solidFill>
                    <a:schemeClr val="tx2"/>
                  </a:solidFill>
                  <a:latin typeface="+mn-ea"/>
                </a:rPr>
                <a:t>openkylin</a:t>
              </a:r>
              <a:r>
                <a:rPr lang="zh-CN" altLang="en-US" sz="1400" dirty="0">
                  <a:solidFill>
                    <a:schemeClr val="tx2"/>
                  </a:solidFill>
                  <a:latin typeface="+mn-ea"/>
                </a:rPr>
                <a:t>支持</a:t>
              </a:r>
              <a:r>
                <a:rPr lang="en-US" altLang="zh-CN" sz="1400" dirty="0">
                  <a:solidFill>
                    <a:schemeClr val="tx2"/>
                  </a:solidFill>
                  <a:latin typeface="+mn-ea"/>
                </a:rPr>
                <a:t>X86</a:t>
              </a:r>
              <a:r>
                <a:rPr lang="zh-CN" altLang="en-US" sz="1400" dirty="0">
                  <a:solidFill>
                    <a:schemeClr val="tx2"/>
                  </a:solidFill>
                  <a:latin typeface="+mn-ea"/>
                </a:rPr>
                <a:t>、</a:t>
              </a:r>
              <a:r>
                <a:rPr lang="en-US" altLang="zh-CN" sz="1400" dirty="0">
                  <a:solidFill>
                    <a:schemeClr val="tx2"/>
                  </a:solidFill>
                  <a:latin typeface="+mn-ea"/>
                </a:rPr>
                <a:t>ARM</a:t>
              </a:r>
              <a:r>
                <a:rPr lang="zh-CN" altLang="en-US" sz="1400" dirty="0">
                  <a:solidFill>
                    <a:schemeClr val="tx2"/>
                  </a:solidFill>
                  <a:latin typeface="+mn-ea"/>
                </a:rPr>
                <a:t>、</a:t>
              </a:r>
              <a:r>
                <a:rPr lang="en-US" altLang="zh-CN" sz="1400" dirty="0">
                  <a:solidFill>
                    <a:schemeClr val="tx2"/>
                  </a:solidFill>
                  <a:latin typeface="+mn-ea"/>
                </a:rPr>
                <a:t>RISC-V</a:t>
              </a:r>
              <a:r>
                <a:rPr lang="zh-CN" altLang="en-US" sz="1400" dirty="0">
                  <a:solidFill>
                    <a:schemeClr val="tx2"/>
                  </a:solidFill>
                  <a:latin typeface="+mn-ea"/>
                </a:rPr>
                <a:t>三大主流硬件架构</a:t>
              </a:r>
              <a:r>
                <a:rPr lang="en-US" altLang="zh-CN" sz="1400" dirty="0">
                  <a:solidFill>
                    <a:schemeClr val="tx2"/>
                  </a:solidFill>
                  <a:latin typeface="+mn-ea"/>
                </a:rPr>
                <a:t>;</a:t>
              </a:r>
              <a:r>
                <a:rPr lang="zh-CN" altLang="en-US" sz="1400" dirty="0">
                  <a:solidFill>
                    <a:schemeClr val="tx2"/>
                  </a:solidFill>
                  <a:latin typeface="+mn-ea"/>
                </a:rPr>
                <a:t>最低配置要求</a:t>
              </a:r>
              <a:r>
                <a:rPr lang="en-US" altLang="zh-CN" sz="1400" dirty="0">
                  <a:solidFill>
                    <a:schemeClr val="tx2"/>
                  </a:solidFill>
                  <a:latin typeface="+mn-ea"/>
                </a:rPr>
                <a:t>:</a:t>
              </a:r>
              <a:r>
                <a:rPr lang="zh-CN" altLang="en-US" sz="1400" dirty="0">
                  <a:solidFill>
                    <a:schemeClr val="tx2"/>
                  </a:solidFill>
                  <a:latin typeface="+mn-ea"/>
                </a:rPr>
                <a:t>处理器为</a:t>
              </a:r>
              <a:r>
                <a:rPr lang="en-US" altLang="zh-CN" sz="1400" dirty="0">
                  <a:solidFill>
                    <a:schemeClr val="tx2"/>
                  </a:solidFill>
                  <a:latin typeface="+mn-ea"/>
                </a:rPr>
                <a:t>1GHz</a:t>
              </a:r>
              <a:r>
                <a:rPr lang="zh-CN" altLang="en-US" sz="1400" dirty="0">
                  <a:solidFill>
                    <a:schemeClr val="tx2"/>
                  </a:solidFill>
                  <a:latin typeface="+mn-ea"/>
                </a:rPr>
                <a:t>及以上双核</a:t>
              </a:r>
              <a:r>
                <a:rPr lang="en-US" altLang="zh-CN" sz="1400" dirty="0">
                  <a:solidFill>
                    <a:schemeClr val="tx2"/>
                  </a:solidFill>
                  <a:latin typeface="+mn-ea"/>
                </a:rPr>
                <a:t>CPU</a:t>
              </a:r>
              <a:r>
                <a:rPr lang="zh-CN" altLang="en-US" sz="1400" dirty="0">
                  <a:solidFill>
                    <a:schemeClr val="tx2"/>
                  </a:solidFill>
                  <a:latin typeface="+mn-ea"/>
                </a:rPr>
                <a:t>，内存</a:t>
              </a:r>
              <a:r>
                <a:rPr lang="en-US" altLang="zh-CN" sz="1400" dirty="0">
                  <a:solidFill>
                    <a:schemeClr val="tx2"/>
                  </a:solidFill>
                  <a:latin typeface="+mn-ea"/>
                </a:rPr>
                <a:t>2GB</a:t>
              </a:r>
              <a:r>
                <a:rPr lang="zh-CN" altLang="en-US" sz="1400" dirty="0">
                  <a:solidFill>
                    <a:schemeClr val="tx2"/>
                  </a:solidFill>
                  <a:latin typeface="+mn-ea"/>
                </a:rPr>
                <a:t>及以上，存储需</a:t>
              </a:r>
              <a:r>
                <a:rPr lang="en-US" altLang="zh-CN" sz="1400" dirty="0">
                  <a:solidFill>
                    <a:schemeClr val="tx2"/>
                  </a:solidFill>
                  <a:latin typeface="+mn-ea"/>
                </a:rPr>
                <a:t>20GB</a:t>
              </a:r>
              <a:r>
                <a:rPr lang="zh-CN" altLang="en-US" sz="1400" dirty="0">
                  <a:solidFill>
                    <a:schemeClr val="tx2"/>
                  </a:solidFill>
                  <a:latin typeface="+mn-ea"/>
                </a:rPr>
                <a:t>及以上可用空间，显卡支持</a:t>
              </a:r>
              <a:r>
                <a:rPr lang="en-US" altLang="zh-CN" sz="1400" dirty="0">
                  <a:solidFill>
                    <a:schemeClr val="tx2"/>
                  </a:solidFill>
                  <a:latin typeface="+mn-ea"/>
                </a:rPr>
                <a:t>1024x768</a:t>
              </a:r>
              <a:r>
                <a:rPr lang="zh-CN" altLang="en-US" sz="1400" dirty="0">
                  <a:solidFill>
                    <a:schemeClr val="tx2"/>
                  </a:solidFill>
                  <a:latin typeface="+mn-ea"/>
                </a:rPr>
                <a:t>及以上分辨率，网络为可选配置</a:t>
              </a:r>
              <a:r>
                <a:rPr lang="en-US" altLang="zh-CN" sz="1400" dirty="0">
                  <a:solidFill>
                    <a:schemeClr val="tx2"/>
                  </a:solidFill>
                  <a:latin typeface="+mn-ea"/>
                </a:rPr>
                <a:t>(</a:t>
              </a:r>
              <a:r>
                <a:rPr lang="zh-CN" altLang="en-US" sz="1400" dirty="0">
                  <a:solidFill>
                    <a:schemeClr val="tx2"/>
                  </a:solidFill>
                  <a:latin typeface="+mn-ea"/>
                </a:rPr>
                <a:t>用于系统更新和软件安装</a:t>
              </a:r>
              <a:r>
                <a:rPr lang="en-US" altLang="zh-CN" sz="1400" dirty="0">
                  <a:solidFill>
                    <a:schemeClr val="tx2"/>
                  </a:solidFill>
                  <a:latin typeface="+mn-ea"/>
                </a:rPr>
                <a:t>)</a:t>
              </a:r>
              <a:r>
                <a:rPr lang="zh-CN" altLang="en-US" sz="1400" dirty="0">
                  <a:solidFill>
                    <a:schemeClr val="tx2"/>
                  </a:solidFill>
                  <a:latin typeface="+mn-ea"/>
                </a:rPr>
                <a:t>。</a:t>
              </a:r>
              <a:endParaRPr lang="zh-CN" altLang="en-US" sz="1400" dirty="0">
                <a:solidFill>
                  <a:schemeClr val="tx2"/>
                </a:solidFill>
                <a:latin typeface="+mn-ea"/>
              </a:endParaRPr>
            </a:p>
          </p:txBody>
        </p:sp>
        <p:sp>
          <p:nvSpPr>
            <p:cNvPr id="10" name="矩形 9"/>
            <p:cNvSpPr/>
            <p:nvPr/>
          </p:nvSpPr>
          <p:spPr>
            <a:xfrm rot="5400000">
              <a:off x="20135" y="479"/>
              <a:ext cx="72" cy="6713"/>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9" name="文本框 58"/>
            <p:cNvSpPr txBox="1"/>
            <p:nvPr/>
          </p:nvSpPr>
          <p:spPr>
            <a:xfrm>
              <a:off x="11203" y="3936"/>
              <a:ext cx="12427" cy="546"/>
            </a:xfrm>
            <a:prstGeom prst="rect">
              <a:avLst/>
            </a:prstGeom>
            <a:noFill/>
          </p:spPr>
          <p:txBody>
            <a:bodyPr wrap="none" rtlCol="0">
              <a:noAutofit/>
            </a:bodyPr>
            <a:lstStyle/>
            <a:p>
              <a:pPr algn="r">
                <a:spcBef>
                  <a:spcPts val="1000"/>
                </a:spcBef>
              </a:pPr>
              <a:r>
                <a:rPr lang="zh-CN" altLang="en-US" sz="1400" b="1" dirty="0">
                  <a:solidFill>
                    <a:schemeClr val="accent6">
                      <a:lumMod val="60000"/>
                      <a:lumOff val="40000"/>
                    </a:schemeClr>
                  </a:solidFill>
                  <a:latin typeface="+mj-ea"/>
                  <a:ea typeface="+mj-ea"/>
                </a:rPr>
                <a:t>问：安装</a:t>
              </a:r>
              <a:r>
                <a:rPr lang="en-US" altLang="zh-CN" sz="1400" b="1" dirty="0">
                  <a:solidFill>
                    <a:schemeClr val="accent6">
                      <a:lumMod val="60000"/>
                      <a:lumOff val="40000"/>
                    </a:schemeClr>
                  </a:solidFill>
                  <a:latin typeface="+mj-ea"/>
                  <a:ea typeface="+mj-ea"/>
                </a:rPr>
                <a:t> openKylin </a:t>
              </a:r>
              <a:r>
                <a:rPr lang="zh-CN" altLang="en-US" sz="1400" b="1" dirty="0">
                  <a:solidFill>
                    <a:schemeClr val="accent6">
                      <a:lumMod val="60000"/>
                      <a:lumOff val="40000"/>
                    </a:schemeClr>
                  </a:solidFill>
                  <a:latin typeface="+mj-ea"/>
                  <a:ea typeface="+mj-ea"/>
                </a:rPr>
                <a:t>支持哪些硬件架构</a:t>
              </a:r>
              <a:r>
                <a:rPr lang="en-US" altLang="zh-CN" sz="1400" b="1" dirty="0">
                  <a:solidFill>
                    <a:schemeClr val="accent6">
                      <a:lumMod val="60000"/>
                      <a:lumOff val="40000"/>
                    </a:schemeClr>
                  </a:solidFill>
                  <a:latin typeface="+mj-ea"/>
                  <a:ea typeface="+mj-ea"/>
                </a:rPr>
                <a:t>(X86/ARM/RISC-V)</a:t>
              </a:r>
              <a:r>
                <a:rPr lang="zh-CN" altLang="en-US" sz="1400" b="1" dirty="0">
                  <a:solidFill>
                    <a:schemeClr val="accent6">
                      <a:lumMod val="60000"/>
                      <a:lumOff val="40000"/>
                    </a:schemeClr>
                  </a:solidFill>
                  <a:latin typeface="+mj-ea"/>
                  <a:ea typeface="+mj-ea"/>
                </a:rPr>
                <a:t>，最低配置要求是什么</a:t>
              </a:r>
              <a:r>
                <a:rPr lang="en-US" altLang="zh-CN" sz="1400" b="1" dirty="0">
                  <a:solidFill>
                    <a:schemeClr val="accent6">
                      <a:lumMod val="60000"/>
                      <a:lumOff val="40000"/>
                    </a:schemeClr>
                  </a:solidFill>
                  <a:latin typeface="+mj-ea"/>
                  <a:ea typeface="+mj-ea"/>
                </a:rPr>
                <a:t>?</a:t>
              </a:r>
              <a:endParaRPr lang="en-US" altLang="zh-CN" sz="1400" b="1" dirty="0">
                <a:solidFill>
                  <a:schemeClr val="accent6">
                    <a:lumMod val="60000"/>
                    <a:lumOff val="40000"/>
                  </a:schemeClr>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16983" y="2345922"/>
            <a:ext cx="2682452" cy="1628011"/>
          </a:xfrm>
          <a:prstGeom prst="rect">
            <a:avLst/>
          </a:prstGeom>
          <a:noFill/>
        </p:spPr>
        <p:txBody>
          <a:bodyPr wrap="none" rtlCol="0">
            <a:noAutofit/>
          </a:bodyPr>
          <a:lstStyle/>
          <a:p>
            <a:pPr>
              <a:spcBef>
                <a:spcPts val="1000"/>
              </a:spcBef>
            </a:pPr>
            <a:r>
              <a:rPr lang="en-US" altLang="zh-CN" sz="9600" b="1" i="1" dirty="0">
                <a:gradFill>
                  <a:gsLst>
                    <a:gs pos="0">
                      <a:schemeClr val="accent6">
                        <a:lumMod val="60000"/>
                        <a:lumOff val="40000"/>
                      </a:schemeClr>
                    </a:gs>
                    <a:gs pos="100000">
                      <a:schemeClr val="accent5"/>
                    </a:gs>
                  </a:gsLst>
                  <a:lin ang="10800000" scaled="1"/>
                </a:gradFill>
                <a:latin typeface="+mj-ea"/>
                <a:ea typeface="+mj-ea"/>
              </a:rPr>
              <a:t>03.</a:t>
            </a:r>
            <a:endParaRPr lang="zh-CN" altLang="en-US" sz="7200" i="1" dirty="0">
              <a:gradFill>
                <a:gsLst>
                  <a:gs pos="0">
                    <a:schemeClr val="accent6">
                      <a:lumMod val="60000"/>
                      <a:lumOff val="40000"/>
                    </a:schemeClr>
                  </a:gs>
                  <a:gs pos="100000">
                    <a:schemeClr val="accent5"/>
                  </a:gs>
                </a:gsLst>
                <a:lin ang="10800000" scaled="1"/>
              </a:gradFill>
              <a:latin typeface="+mj-ea"/>
              <a:ea typeface="+mj-ea"/>
            </a:endParaRPr>
          </a:p>
        </p:txBody>
      </p:sp>
      <p:sp>
        <p:nvSpPr>
          <p:cNvPr id="5" name="平行四边形 4"/>
          <p:cNvSpPr/>
          <p:nvPr/>
        </p:nvSpPr>
        <p:spPr>
          <a:xfrm>
            <a:off x="2813882" y="2499990"/>
            <a:ext cx="2814209" cy="1069435"/>
          </a:xfrm>
          <a:prstGeom prst="parallelogram">
            <a:avLst/>
          </a:prstGeom>
          <a:gradFill>
            <a:gsLst>
              <a:gs pos="0">
                <a:schemeClr val="tx1">
                  <a:alpha val="0"/>
                </a:schemeClr>
              </a:gs>
              <a:gs pos="100000">
                <a:schemeClr val="accent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3204210" y="2662555"/>
            <a:ext cx="2080260" cy="964565"/>
          </a:xfrm>
          <a:prstGeom prst="rect">
            <a:avLst/>
          </a:prstGeom>
          <a:noFill/>
        </p:spPr>
        <p:txBody>
          <a:bodyPr wrap="none" rtlCol="0">
            <a:noAutofit/>
          </a:bodyPr>
          <a:lstStyle/>
          <a:p>
            <a:pPr algn="l">
              <a:lnSpc>
                <a:spcPct val="80000"/>
              </a:lnSpc>
              <a:spcBef>
                <a:spcPts val="1000"/>
              </a:spcBef>
            </a:pPr>
            <a:r>
              <a:rPr lang="zh-CN" altLang="en-US" sz="2400" b="1" i="1" dirty="0">
                <a:solidFill>
                  <a:schemeClr val="tx2"/>
                </a:solidFill>
                <a:latin typeface="+mj-ea"/>
                <a:ea typeface="+mj-ea"/>
                <a:sym typeface="+mn-ea"/>
              </a:rPr>
              <a:t>项目实现</a:t>
            </a:r>
            <a:endParaRPr lang="zh-CN" altLang="en-US" sz="2400" b="1" i="1" dirty="0">
              <a:solidFill>
                <a:schemeClr val="tx2"/>
              </a:solidFill>
              <a:latin typeface="+mj-ea"/>
              <a:ea typeface="+mj-ea"/>
            </a:endParaRPr>
          </a:p>
        </p:txBody>
      </p:sp>
      <p:sp>
        <p:nvSpPr>
          <p:cNvPr id="4" name="灯片编号占位符 3"/>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0647" y="248053"/>
            <a:ext cx="2616065" cy="587174"/>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项目实现</a:t>
            </a:r>
            <a:endParaRPr lang="zh-CN" altLang="en-US" sz="2800" b="1" dirty="0">
              <a:solidFill>
                <a:schemeClr val="tx2"/>
              </a:solidFill>
              <a:latin typeface="+mj-ea"/>
              <a:ea typeface="+mj-ea"/>
            </a:endParaRPr>
          </a:p>
        </p:txBody>
      </p:sp>
      <p:sp>
        <p:nvSpPr>
          <p:cNvPr id="5" name="任意多边形: 形状 4"/>
          <p:cNvSpPr/>
          <p:nvPr/>
        </p:nvSpPr>
        <p:spPr>
          <a:xfrm>
            <a:off x="4152900" y="793750"/>
            <a:ext cx="1807210" cy="1870710"/>
          </a:xfrm>
          <a:custGeom>
            <a:avLst/>
            <a:gdLst>
              <a:gd name="connsiteX0" fmla="*/ 1793838 w 1794128"/>
              <a:gd name="connsiteY0" fmla="*/ -126 h 1829276"/>
              <a:gd name="connsiteX1" fmla="*/ -291 w 1794128"/>
              <a:gd name="connsiteY1" fmla="*/ 1829151 h 1829276"/>
            </a:gdLst>
            <a:ahLst/>
            <a:cxnLst>
              <a:cxn ang="0">
                <a:pos x="connsiteX0" y="connsiteY0"/>
              </a:cxn>
              <a:cxn ang="0">
                <a:pos x="connsiteX1" y="connsiteY1"/>
              </a:cxn>
            </a:cxnLst>
            <a:rect l="l" t="t" r="r" b="b"/>
            <a:pathLst>
              <a:path w="1794128" h="1829276">
                <a:moveTo>
                  <a:pt x="1793838" y="-126"/>
                </a:moveTo>
                <a:cubicBezTo>
                  <a:pt x="799713" y="18924"/>
                  <a:pt x="-291" y="830549"/>
                  <a:pt x="-291" y="1829151"/>
                </a:cubicBezTo>
              </a:path>
            </a:pathLst>
          </a:custGeom>
          <a:noFill/>
          <a:ln w="41275" cap="rnd">
            <a:gradFill>
              <a:gsLst>
                <a:gs pos="0">
                  <a:schemeClr val="accent6">
                    <a:lumMod val="60000"/>
                    <a:lumOff val="40000"/>
                    <a:alpha val="0"/>
                  </a:schemeClr>
                </a:gs>
                <a:gs pos="100000">
                  <a:schemeClr val="accent6">
                    <a:lumMod val="75000"/>
                  </a:schemeClr>
                </a:gs>
              </a:gsLst>
              <a:lin ang="5400000" scaled="1"/>
            </a:gradFill>
            <a:prstDash val="solid"/>
            <a:miter/>
            <a:headEnd type="none" w="lg" len="lg"/>
            <a:tailEnd type="triangle"/>
          </a:ln>
        </p:spPr>
        <p:txBody>
          <a:bodyPr rtlCol="0" anchor="ctr"/>
          <a:lstStyle/>
          <a:p>
            <a:endParaRPr lang="zh-CN" altLang="en-US">
              <a:solidFill>
                <a:schemeClr val="tx2"/>
              </a:solidFill>
            </a:endParaRPr>
          </a:p>
        </p:txBody>
      </p:sp>
      <p:sp>
        <p:nvSpPr>
          <p:cNvPr id="7" name="任意多边形: 形状 6"/>
          <p:cNvSpPr/>
          <p:nvPr/>
        </p:nvSpPr>
        <p:spPr>
          <a:xfrm>
            <a:off x="6578980" y="906620"/>
            <a:ext cx="1759839" cy="1869757"/>
          </a:xfrm>
          <a:custGeom>
            <a:avLst/>
            <a:gdLst>
              <a:gd name="connsiteX0" fmla="*/ 1758881 w 1759839"/>
              <a:gd name="connsiteY0" fmla="*/ 1869632 h 1869757"/>
              <a:gd name="connsiteX1" fmla="*/ 1759548 w 1759839"/>
              <a:gd name="connsiteY1" fmla="*/ 1828674 h 1869757"/>
              <a:gd name="connsiteX2" fmla="*/ -291 w 1759839"/>
              <a:gd name="connsiteY2" fmla="*/ -126 h 1869757"/>
            </a:gdLst>
            <a:ahLst/>
            <a:cxnLst>
              <a:cxn ang="0">
                <a:pos x="connsiteX0" y="connsiteY0"/>
              </a:cxn>
              <a:cxn ang="0">
                <a:pos x="connsiteX1" y="connsiteY1"/>
              </a:cxn>
              <a:cxn ang="0">
                <a:pos x="connsiteX2" y="connsiteY2"/>
              </a:cxn>
            </a:cxnLst>
            <a:rect l="l" t="t" r="r" b="b"/>
            <a:pathLst>
              <a:path w="1759839" h="1869757">
                <a:moveTo>
                  <a:pt x="1758881" y="1869632"/>
                </a:moveTo>
                <a:cubicBezTo>
                  <a:pt x="1758881" y="1856011"/>
                  <a:pt x="1759548" y="1842390"/>
                  <a:pt x="1759548" y="1828674"/>
                </a:cubicBezTo>
                <a:cubicBezTo>
                  <a:pt x="1759548" y="841503"/>
                  <a:pt x="977831" y="37022"/>
                  <a:pt x="-291" y="-126"/>
                </a:cubicBezTo>
              </a:path>
            </a:pathLst>
          </a:custGeom>
          <a:noFill/>
          <a:ln w="41275" cap="rnd">
            <a:gradFill>
              <a:gsLst>
                <a:gs pos="0">
                  <a:schemeClr val="accent6">
                    <a:lumMod val="60000"/>
                    <a:lumOff val="40000"/>
                    <a:alpha val="86000"/>
                  </a:schemeClr>
                </a:gs>
                <a:gs pos="100000">
                  <a:schemeClr val="accent6">
                    <a:lumMod val="75000"/>
                    <a:alpha val="5000"/>
                  </a:schemeClr>
                </a:gs>
              </a:gsLst>
              <a:lin ang="5400000" scaled="1"/>
            </a:gradFill>
            <a:prstDash val="solid"/>
            <a:miter/>
            <a:headEnd type="none" w="lg" len="lg"/>
            <a:tailEnd type="triangle"/>
          </a:ln>
        </p:spPr>
        <p:txBody>
          <a:bodyPr rtlCol="0" anchor="ctr"/>
          <a:lstStyle/>
          <a:p>
            <a:endParaRPr lang="zh-CN" altLang="en-US">
              <a:solidFill>
                <a:schemeClr val="tx2"/>
              </a:solidFill>
            </a:endParaRPr>
          </a:p>
        </p:txBody>
      </p:sp>
      <p:sp>
        <p:nvSpPr>
          <p:cNvPr id="10" name="任意多边形: 形状 9"/>
          <p:cNvSpPr/>
          <p:nvPr/>
        </p:nvSpPr>
        <p:spPr>
          <a:xfrm>
            <a:off x="4171377" y="3681888"/>
            <a:ext cx="1788985" cy="1693068"/>
          </a:xfrm>
          <a:custGeom>
            <a:avLst/>
            <a:gdLst>
              <a:gd name="connsiteX0" fmla="*/ -291 w 1788985"/>
              <a:gd name="connsiteY0" fmla="*/ -126 h 1693068"/>
              <a:gd name="connsiteX1" fmla="*/ 1788694 w 1788985"/>
              <a:gd name="connsiteY1" fmla="*/ 1692943 h 1693068"/>
            </a:gdLst>
            <a:ahLst/>
            <a:cxnLst>
              <a:cxn ang="0">
                <a:pos x="connsiteX0" y="connsiteY0"/>
              </a:cxn>
              <a:cxn ang="0">
                <a:pos x="connsiteX1" y="connsiteY1"/>
              </a:cxn>
            </a:cxnLst>
            <a:rect l="l" t="t" r="r" b="b"/>
            <a:pathLst>
              <a:path w="1788985" h="1693068">
                <a:moveTo>
                  <a:pt x="-291" y="-126"/>
                </a:moveTo>
                <a:cubicBezTo>
                  <a:pt x="68575" y="935039"/>
                  <a:pt x="840195" y="1674750"/>
                  <a:pt x="1788694" y="1692943"/>
                </a:cubicBezTo>
              </a:path>
            </a:pathLst>
          </a:custGeom>
          <a:noFill/>
          <a:ln w="41275" cap="rnd">
            <a:gradFill>
              <a:gsLst>
                <a:gs pos="0">
                  <a:schemeClr val="accent6">
                    <a:lumMod val="60000"/>
                    <a:lumOff val="40000"/>
                    <a:alpha val="0"/>
                  </a:schemeClr>
                </a:gs>
                <a:gs pos="100000">
                  <a:schemeClr val="accent6">
                    <a:lumMod val="75000"/>
                  </a:schemeClr>
                </a:gs>
              </a:gsLst>
              <a:lin ang="5400000" scaled="1"/>
            </a:gradFill>
            <a:prstDash val="solid"/>
            <a:miter/>
            <a:headEnd type="none" w="lg" len="lg"/>
            <a:tailEnd type="triangle"/>
          </a:ln>
        </p:spPr>
        <p:txBody>
          <a:bodyPr rtlCol="0" anchor="ctr"/>
          <a:lstStyle/>
          <a:p>
            <a:endParaRPr lang="zh-CN" altLang="en-US">
              <a:solidFill>
                <a:schemeClr val="tx2"/>
              </a:solidFill>
            </a:endParaRPr>
          </a:p>
        </p:txBody>
      </p:sp>
      <p:sp>
        <p:nvSpPr>
          <p:cNvPr id="11" name="任意多边形: 形状 10"/>
          <p:cNvSpPr/>
          <p:nvPr/>
        </p:nvSpPr>
        <p:spPr>
          <a:xfrm>
            <a:off x="6595110" y="3551555"/>
            <a:ext cx="1743710" cy="1823085"/>
          </a:xfrm>
          <a:custGeom>
            <a:avLst/>
            <a:gdLst>
              <a:gd name="connsiteX0" fmla="*/ -291 w 1765173"/>
              <a:gd name="connsiteY0" fmla="*/ 1691990 h 1692116"/>
              <a:gd name="connsiteX1" fmla="*/ 12282 w 1765173"/>
              <a:gd name="connsiteY1" fmla="*/ 1691990 h 1692116"/>
              <a:gd name="connsiteX2" fmla="*/ 1764882 w 1765173"/>
              <a:gd name="connsiteY2" fmla="*/ -126 h 1692116"/>
            </a:gdLst>
            <a:ahLst/>
            <a:cxnLst>
              <a:cxn ang="0">
                <a:pos x="connsiteX0" y="connsiteY0"/>
              </a:cxn>
              <a:cxn ang="0">
                <a:pos x="connsiteX1" y="connsiteY1"/>
              </a:cxn>
              <a:cxn ang="0">
                <a:pos x="connsiteX2" y="connsiteY2"/>
              </a:cxn>
            </a:cxnLst>
            <a:rect l="l" t="t" r="r" b="b"/>
            <a:pathLst>
              <a:path w="1765173" h="1692116">
                <a:moveTo>
                  <a:pt x="-291" y="1691990"/>
                </a:moveTo>
                <a:lnTo>
                  <a:pt x="12282" y="1691990"/>
                </a:lnTo>
                <a:cubicBezTo>
                  <a:pt x="943922" y="1655796"/>
                  <a:pt x="1696778" y="923037"/>
                  <a:pt x="1764882" y="-126"/>
                </a:cubicBezTo>
              </a:path>
            </a:pathLst>
          </a:custGeom>
          <a:noFill/>
          <a:ln w="41275" cap="rnd">
            <a:gradFill>
              <a:gsLst>
                <a:gs pos="0">
                  <a:schemeClr val="accent6">
                    <a:lumMod val="60000"/>
                    <a:lumOff val="40000"/>
                    <a:alpha val="86000"/>
                  </a:schemeClr>
                </a:gs>
                <a:gs pos="100000">
                  <a:schemeClr val="accent6">
                    <a:lumMod val="75000"/>
                    <a:alpha val="5000"/>
                  </a:schemeClr>
                </a:gs>
              </a:gsLst>
              <a:lin ang="5400000" scaled="1"/>
            </a:gradFill>
            <a:prstDash val="solid"/>
            <a:miter/>
            <a:headEnd type="none" w="lg" len="lg"/>
            <a:tailEnd type="triangle"/>
          </a:ln>
        </p:spPr>
        <p:txBody>
          <a:bodyPr rtlCol="0" anchor="ctr"/>
          <a:lstStyle/>
          <a:p>
            <a:endParaRPr lang="zh-CN" altLang="en-US">
              <a:solidFill>
                <a:schemeClr val="tx2"/>
              </a:solidFill>
            </a:endParaRPr>
          </a:p>
        </p:txBody>
      </p:sp>
      <p:sp>
        <p:nvSpPr>
          <p:cNvPr id="12" name="椭圆 11"/>
          <p:cNvSpPr/>
          <p:nvPr/>
        </p:nvSpPr>
        <p:spPr>
          <a:xfrm>
            <a:off x="8394512" y="1525709"/>
            <a:ext cx="659876" cy="659876"/>
          </a:xfrm>
          <a:prstGeom prst="ellipse">
            <a:avLst/>
          </a:prstGeom>
          <a:gradFill>
            <a:gsLst>
              <a:gs pos="0">
                <a:schemeClr val="accent6">
                  <a:lumMod val="60000"/>
                  <a:lumOff val="40000"/>
                  <a:alpha val="86000"/>
                </a:schemeClr>
              </a:gs>
              <a:gs pos="100000">
                <a:schemeClr val="accent6">
                  <a:lumMod val="75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1" dirty="0">
                <a:solidFill>
                  <a:schemeClr val="tx2"/>
                </a:solidFill>
                <a:latin typeface="+mj-ea"/>
                <a:ea typeface="+mj-ea"/>
              </a:rPr>
              <a:t>1</a:t>
            </a:r>
            <a:endParaRPr lang="en-US" altLang="zh-CN">
              <a:solidFill>
                <a:schemeClr val="tx2"/>
              </a:solidFill>
            </a:endParaRPr>
          </a:p>
        </p:txBody>
      </p:sp>
      <p:grpSp>
        <p:nvGrpSpPr>
          <p:cNvPr id="13" name="组合 12"/>
          <p:cNvGrpSpPr/>
          <p:nvPr/>
        </p:nvGrpSpPr>
        <p:grpSpPr>
          <a:xfrm>
            <a:off x="9216695" y="1461052"/>
            <a:ext cx="2851785" cy="1523365"/>
            <a:chOff x="7131157" y="2423565"/>
            <a:chExt cx="2851785" cy="1523365"/>
          </a:xfrm>
        </p:grpSpPr>
        <p:sp>
          <p:nvSpPr>
            <p:cNvPr id="17" name="文本框 16"/>
            <p:cNvSpPr txBox="1"/>
            <p:nvPr/>
          </p:nvSpPr>
          <p:spPr>
            <a:xfrm>
              <a:off x="7131157" y="2423565"/>
              <a:ext cx="1128175" cy="346796"/>
            </a:xfrm>
            <a:prstGeom prst="rect">
              <a:avLst/>
            </a:prstGeom>
            <a:noFill/>
          </p:spPr>
          <p:txBody>
            <a:bodyPr wrap="none" rtlCol="0">
              <a:noAutofit/>
            </a:bodyPr>
            <a:lstStyle/>
            <a:p>
              <a:pPr algn="l">
                <a:spcBef>
                  <a:spcPts val="1000"/>
                </a:spcBef>
                <a:buClrTx/>
                <a:buSzTx/>
                <a:buFontTx/>
              </a:pPr>
              <a:r>
                <a:rPr lang="zh-CN" altLang="en-US" sz="1600" b="1" dirty="0">
                  <a:solidFill>
                    <a:schemeClr val="accent6">
                      <a:lumMod val="60000"/>
                      <a:lumOff val="40000"/>
                    </a:schemeClr>
                  </a:solidFill>
                  <a:latin typeface="+mj-ea"/>
                  <a:ea typeface="+mj-ea"/>
                </a:rPr>
                <a:t>对接语言大模型</a:t>
              </a:r>
              <a:endParaRPr lang="zh-CN" altLang="en-US" sz="1600" b="1" dirty="0">
                <a:solidFill>
                  <a:schemeClr val="accent6">
                    <a:lumMod val="60000"/>
                    <a:lumOff val="40000"/>
                  </a:schemeClr>
                </a:solidFill>
                <a:latin typeface="+mj-ea"/>
                <a:ea typeface="+mj-ea"/>
              </a:endParaRPr>
            </a:p>
          </p:txBody>
        </p:sp>
        <p:sp>
          <p:nvSpPr>
            <p:cNvPr id="20" name="文本占位符 5"/>
            <p:cNvSpPr txBox="1"/>
            <p:nvPr/>
          </p:nvSpPr>
          <p:spPr>
            <a:xfrm>
              <a:off x="7153382" y="2696615"/>
              <a:ext cx="2829560" cy="12503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600" dirty="0">
                  <a:solidFill>
                    <a:schemeClr val="tx2"/>
                  </a:solidFill>
                  <a:effectLst/>
                  <a:latin typeface="+mn-ea"/>
                </a:rPr>
                <a:t>对接大模型（</a:t>
              </a:r>
              <a:r>
                <a:rPr lang="zh-CN" altLang="en-US" sz="1600" dirty="0">
                  <a:solidFill>
                    <a:schemeClr val="tx2"/>
                  </a:solidFill>
                  <a:latin typeface="+mn-ea"/>
                  <a:sym typeface="+mn-ea"/>
                </a:rPr>
                <a:t>DeepSeek-V3.2</a:t>
              </a:r>
              <a:r>
                <a:rPr lang="zh-CN" altLang="en-US" sz="1600" dirty="0">
                  <a:solidFill>
                    <a:schemeClr val="tx2"/>
                  </a:solidFill>
                  <a:effectLst/>
                  <a:latin typeface="+mn-ea"/>
                </a:rPr>
                <a:t>），搭建</a:t>
              </a:r>
              <a:r>
                <a:rPr lang="en-US" altLang="zh-CN" sz="1600" dirty="0">
                  <a:solidFill>
                    <a:schemeClr val="tx2"/>
                  </a:solidFill>
                  <a:effectLst/>
                  <a:latin typeface="+mn-ea"/>
                </a:rPr>
                <a:t> “</a:t>
              </a:r>
              <a:r>
                <a:rPr lang="zh-CN" altLang="en-US" sz="1600" dirty="0">
                  <a:solidFill>
                    <a:schemeClr val="tx2"/>
                  </a:solidFill>
                  <a:effectLst/>
                  <a:latin typeface="+mn-ea"/>
                </a:rPr>
                <a:t>检索</a:t>
              </a:r>
              <a:r>
                <a:rPr lang="en-US" altLang="zh-CN" sz="1600" dirty="0">
                  <a:solidFill>
                    <a:schemeClr val="tx2"/>
                  </a:solidFill>
                  <a:effectLst/>
                  <a:latin typeface="+mn-ea"/>
                </a:rPr>
                <a:t> + </a:t>
              </a:r>
              <a:r>
                <a:rPr lang="zh-CN" altLang="en-US" sz="1600" dirty="0">
                  <a:solidFill>
                    <a:schemeClr val="tx2"/>
                  </a:solidFill>
                  <a:effectLst/>
                  <a:latin typeface="+mn-ea"/>
                </a:rPr>
                <a:t>生成</a:t>
              </a:r>
              <a:r>
                <a:rPr lang="en-US" altLang="zh-CN" sz="1600" dirty="0">
                  <a:solidFill>
                    <a:schemeClr val="tx2"/>
                  </a:solidFill>
                  <a:effectLst/>
                  <a:latin typeface="+mn-ea"/>
                </a:rPr>
                <a:t>” </a:t>
              </a:r>
              <a:r>
                <a:rPr lang="zh-CN" altLang="en-US" sz="1600" dirty="0">
                  <a:solidFill>
                    <a:schemeClr val="tx2"/>
                  </a:solidFill>
                  <a:effectLst/>
                  <a:latin typeface="+mn-ea"/>
                </a:rPr>
                <a:t>问答链工作流，实现精准回复</a:t>
              </a:r>
              <a:endParaRPr lang="zh-CN" altLang="en-US" sz="1600" dirty="0">
                <a:solidFill>
                  <a:schemeClr val="tx2"/>
                </a:solidFill>
                <a:effectLst/>
                <a:latin typeface="+mn-ea"/>
              </a:endParaRPr>
            </a:p>
          </p:txBody>
        </p:sp>
      </p:grpSp>
      <p:sp>
        <p:nvSpPr>
          <p:cNvPr id="21" name="椭圆 20"/>
          <p:cNvSpPr/>
          <p:nvPr/>
        </p:nvSpPr>
        <p:spPr>
          <a:xfrm>
            <a:off x="8416748" y="4242806"/>
            <a:ext cx="659876" cy="659876"/>
          </a:xfrm>
          <a:prstGeom prst="ellipse">
            <a:avLst/>
          </a:prstGeom>
          <a:gradFill>
            <a:gsLst>
              <a:gs pos="0">
                <a:schemeClr val="accent6">
                  <a:lumMod val="60000"/>
                  <a:lumOff val="40000"/>
                  <a:alpha val="86000"/>
                </a:schemeClr>
              </a:gs>
              <a:gs pos="100000">
                <a:schemeClr val="accent6">
                  <a:lumMod val="75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1" dirty="0">
                <a:solidFill>
                  <a:schemeClr val="tx2"/>
                </a:solidFill>
                <a:latin typeface="+mj-ea"/>
                <a:ea typeface="+mj-ea"/>
              </a:rPr>
              <a:t>4</a:t>
            </a:r>
            <a:endParaRPr lang="en-US" altLang="zh-CN">
              <a:solidFill>
                <a:schemeClr val="tx2"/>
              </a:solidFill>
            </a:endParaRPr>
          </a:p>
        </p:txBody>
      </p:sp>
      <p:grpSp>
        <p:nvGrpSpPr>
          <p:cNvPr id="22" name="组合 21"/>
          <p:cNvGrpSpPr/>
          <p:nvPr/>
        </p:nvGrpSpPr>
        <p:grpSpPr>
          <a:xfrm>
            <a:off x="9238931" y="4178149"/>
            <a:ext cx="2829560" cy="1431290"/>
            <a:chOff x="7131157" y="2423565"/>
            <a:chExt cx="2829560" cy="1431290"/>
          </a:xfrm>
        </p:grpSpPr>
        <p:sp>
          <p:nvSpPr>
            <p:cNvPr id="23" name="文本框 22"/>
            <p:cNvSpPr txBox="1"/>
            <p:nvPr/>
          </p:nvSpPr>
          <p:spPr>
            <a:xfrm>
              <a:off x="7131157" y="2423565"/>
              <a:ext cx="1445895" cy="346710"/>
            </a:xfrm>
            <a:prstGeom prst="rect">
              <a:avLst/>
            </a:prstGeom>
            <a:noFill/>
          </p:spPr>
          <p:txBody>
            <a:bodyPr wrap="none" rtlCol="0">
              <a:noAutofit/>
            </a:bodyPr>
            <a:lstStyle/>
            <a:p>
              <a:pPr algn="l">
                <a:spcBef>
                  <a:spcPts val="1000"/>
                </a:spcBef>
                <a:buClrTx/>
                <a:buSzTx/>
                <a:buFontTx/>
              </a:pPr>
              <a:r>
                <a:rPr lang="zh-CN" altLang="en-US" sz="1600" b="1" dirty="0">
                  <a:solidFill>
                    <a:schemeClr val="accent6">
                      <a:lumMod val="60000"/>
                      <a:lumOff val="40000"/>
                    </a:schemeClr>
                  </a:solidFill>
                  <a:latin typeface="+mj-ea"/>
                  <a:ea typeface="+mj-ea"/>
                </a:rPr>
                <a:t>前端嵌入</a:t>
              </a:r>
              <a:endParaRPr lang="zh-CN" altLang="en-US" sz="1600" b="1" dirty="0">
                <a:solidFill>
                  <a:schemeClr val="accent6">
                    <a:lumMod val="60000"/>
                    <a:lumOff val="40000"/>
                  </a:schemeClr>
                </a:solidFill>
                <a:latin typeface="+mj-ea"/>
                <a:ea typeface="+mj-ea"/>
              </a:endParaRPr>
            </a:p>
          </p:txBody>
        </p:sp>
        <p:sp>
          <p:nvSpPr>
            <p:cNvPr id="24" name="文本占位符 5"/>
            <p:cNvSpPr txBox="1"/>
            <p:nvPr/>
          </p:nvSpPr>
          <p:spPr>
            <a:xfrm>
              <a:off x="7131157" y="2728365"/>
              <a:ext cx="2829560" cy="11264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600" dirty="0">
                  <a:solidFill>
                    <a:schemeClr val="tx2"/>
                  </a:solidFill>
                  <a:effectLst/>
                  <a:latin typeface="+mn-ea"/>
                </a:rPr>
                <a:t>开发轻量化悬浮窗组件，与后端接口联调，嵌入</a:t>
              </a:r>
              <a:r>
                <a:rPr lang="en-US" altLang="zh-CN" sz="1600" dirty="0">
                  <a:solidFill>
                    <a:schemeClr val="tx2"/>
                  </a:solidFill>
                  <a:effectLst/>
                  <a:latin typeface="+mn-ea"/>
                </a:rPr>
                <a:t> OpenKylin </a:t>
              </a:r>
              <a:r>
                <a:rPr lang="zh-CN" altLang="en-US" sz="1600" dirty="0">
                  <a:solidFill>
                    <a:schemeClr val="tx2"/>
                  </a:solidFill>
                  <a:effectLst/>
                  <a:latin typeface="+mn-ea"/>
                </a:rPr>
                <a:t>官网</a:t>
              </a:r>
              <a:endParaRPr lang="zh-CN" altLang="en-US" sz="1600" dirty="0">
                <a:solidFill>
                  <a:schemeClr val="tx2"/>
                </a:solidFill>
                <a:effectLst/>
                <a:latin typeface="+mn-ea"/>
              </a:endParaRPr>
            </a:p>
          </p:txBody>
        </p:sp>
      </p:grpSp>
      <p:grpSp>
        <p:nvGrpSpPr>
          <p:cNvPr id="25" name="组合 24"/>
          <p:cNvGrpSpPr/>
          <p:nvPr/>
        </p:nvGrpSpPr>
        <p:grpSpPr>
          <a:xfrm>
            <a:off x="241573" y="1422993"/>
            <a:ext cx="2669540" cy="1561465"/>
            <a:chOff x="9058005" y="2412648"/>
            <a:chExt cx="2669540" cy="1561465"/>
          </a:xfrm>
        </p:grpSpPr>
        <p:sp>
          <p:nvSpPr>
            <p:cNvPr id="26" name="文本框 25"/>
            <p:cNvSpPr txBox="1"/>
            <p:nvPr/>
          </p:nvSpPr>
          <p:spPr>
            <a:xfrm>
              <a:off x="9985740" y="2412648"/>
              <a:ext cx="1731010" cy="346710"/>
            </a:xfrm>
            <a:prstGeom prst="rect">
              <a:avLst/>
            </a:prstGeom>
            <a:noFill/>
          </p:spPr>
          <p:txBody>
            <a:bodyPr wrap="none" rtlCol="0">
              <a:noAutofit/>
            </a:bodyPr>
            <a:lstStyle/>
            <a:p>
              <a:pPr algn="r">
                <a:spcBef>
                  <a:spcPts val="1000"/>
                </a:spcBef>
                <a:buClrTx/>
                <a:buSzTx/>
                <a:buFontTx/>
              </a:pPr>
              <a:r>
                <a:rPr lang="zh-CN" altLang="en-US" sz="1600" b="1" dirty="0">
                  <a:solidFill>
                    <a:schemeClr val="accent6">
                      <a:lumMod val="60000"/>
                      <a:lumOff val="40000"/>
                    </a:schemeClr>
                  </a:solidFill>
                  <a:latin typeface="+mj-ea"/>
                  <a:ea typeface="+mj-ea"/>
                </a:rPr>
                <a:t>数据与知识库构建</a:t>
              </a:r>
              <a:endParaRPr lang="zh-CN" altLang="en-US" sz="1600" b="1" dirty="0">
                <a:solidFill>
                  <a:schemeClr val="accent6">
                    <a:lumMod val="60000"/>
                    <a:lumOff val="40000"/>
                  </a:schemeClr>
                </a:solidFill>
                <a:latin typeface="+mj-ea"/>
                <a:ea typeface="+mj-ea"/>
              </a:endParaRPr>
            </a:p>
          </p:txBody>
        </p:sp>
        <p:sp>
          <p:nvSpPr>
            <p:cNvPr id="27" name="文本占位符 5"/>
            <p:cNvSpPr txBox="1"/>
            <p:nvPr/>
          </p:nvSpPr>
          <p:spPr>
            <a:xfrm>
              <a:off x="9058005" y="2681253"/>
              <a:ext cx="2669540" cy="12928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t">
                <a:lnSpc>
                  <a:spcPct val="150000"/>
                </a:lnSpc>
                <a:buNone/>
              </a:pPr>
              <a:r>
                <a:rPr lang="zh-CN" altLang="en-US" sz="1600" dirty="0">
                  <a:solidFill>
                    <a:schemeClr val="tx2"/>
                  </a:solidFill>
                  <a:effectLst/>
                  <a:latin typeface="+mn-ea"/>
                </a:rPr>
                <a:t>采集</a:t>
              </a:r>
              <a:r>
                <a:rPr lang="en-US" altLang="zh-CN" sz="1600" dirty="0">
                  <a:solidFill>
                    <a:schemeClr val="tx2"/>
                  </a:solidFill>
                  <a:effectLst/>
                  <a:latin typeface="+mn-ea"/>
                </a:rPr>
                <a:t> OpenKylin </a:t>
              </a:r>
              <a:r>
                <a:rPr lang="zh-CN" altLang="en-US" sz="1600" dirty="0">
                  <a:solidFill>
                    <a:schemeClr val="tx2"/>
                  </a:solidFill>
                  <a:effectLst/>
                  <a:latin typeface="+mn-ea"/>
                </a:rPr>
                <a:t>官网，社区规则，通过</a:t>
              </a:r>
              <a:r>
                <a:rPr lang="en-US" altLang="zh-CN" sz="1600" dirty="0">
                  <a:solidFill>
                    <a:schemeClr val="tx2"/>
                  </a:solidFill>
                  <a:effectLst/>
                  <a:latin typeface="+mn-ea"/>
                </a:rPr>
                <a:t> LangChain </a:t>
              </a:r>
              <a:r>
                <a:rPr lang="zh-CN" altLang="en-US" sz="1600" dirty="0">
                  <a:solidFill>
                    <a:schemeClr val="tx2"/>
                  </a:solidFill>
                  <a:effectLst/>
                  <a:latin typeface="+mn-ea"/>
                </a:rPr>
                <a:t>拆分并转向量，存入知识库</a:t>
              </a:r>
              <a:endParaRPr lang="zh-CN" altLang="en-US" sz="1600" dirty="0">
                <a:solidFill>
                  <a:schemeClr val="tx2"/>
                </a:solidFill>
                <a:effectLst/>
                <a:latin typeface="+mn-ea"/>
              </a:endParaRPr>
            </a:p>
          </p:txBody>
        </p:sp>
      </p:grpSp>
      <p:sp>
        <p:nvSpPr>
          <p:cNvPr id="28" name="椭圆 27"/>
          <p:cNvSpPr/>
          <p:nvPr/>
        </p:nvSpPr>
        <p:spPr>
          <a:xfrm>
            <a:off x="3117279" y="1491567"/>
            <a:ext cx="659876" cy="659876"/>
          </a:xfrm>
          <a:prstGeom prst="ellipse">
            <a:avLst/>
          </a:prstGeom>
          <a:gradFill>
            <a:gsLst>
              <a:gs pos="0">
                <a:schemeClr val="accent6">
                  <a:lumMod val="60000"/>
                  <a:lumOff val="40000"/>
                  <a:alpha val="86000"/>
                </a:schemeClr>
              </a:gs>
              <a:gs pos="100000">
                <a:schemeClr val="accent6">
                  <a:lumMod val="75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1" dirty="0">
                <a:solidFill>
                  <a:schemeClr val="tx2"/>
                </a:solidFill>
                <a:latin typeface="+mj-ea"/>
                <a:ea typeface="+mj-ea"/>
              </a:rPr>
              <a:t>2</a:t>
            </a:r>
            <a:endParaRPr lang="en-US" altLang="zh-CN">
              <a:solidFill>
                <a:schemeClr val="tx2"/>
              </a:solidFill>
            </a:endParaRPr>
          </a:p>
        </p:txBody>
      </p:sp>
      <p:grpSp>
        <p:nvGrpSpPr>
          <p:cNvPr id="29" name="组合 28"/>
          <p:cNvGrpSpPr/>
          <p:nvPr/>
        </p:nvGrpSpPr>
        <p:grpSpPr>
          <a:xfrm>
            <a:off x="240992" y="4212452"/>
            <a:ext cx="2691765" cy="1298575"/>
            <a:chOff x="9042230" y="2412648"/>
            <a:chExt cx="2691765" cy="1298575"/>
          </a:xfrm>
        </p:grpSpPr>
        <p:sp>
          <p:nvSpPr>
            <p:cNvPr id="30" name="文本框 29"/>
            <p:cNvSpPr txBox="1"/>
            <p:nvPr/>
          </p:nvSpPr>
          <p:spPr>
            <a:xfrm>
              <a:off x="10588656" y="2412648"/>
              <a:ext cx="1128175" cy="346796"/>
            </a:xfrm>
            <a:prstGeom prst="rect">
              <a:avLst/>
            </a:prstGeom>
            <a:noFill/>
          </p:spPr>
          <p:txBody>
            <a:bodyPr wrap="none" rtlCol="0">
              <a:noAutofit/>
            </a:bodyPr>
            <a:lstStyle/>
            <a:p>
              <a:pPr algn="r">
                <a:spcBef>
                  <a:spcPts val="1000"/>
                </a:spcBef>
                <a:buClrTx/>
                <a:buSzTx/>
                <a:buFontTx/>
              </a:pPr>
              <a:r>
                <a:rPr lang="zh-CN" altLang="en-US" sz="1600" b="1" dirty="0">
                  <a:solidFill>
                    <a:schemeClr val="accent6">
                      <a:lumMod val="60000"/>
                      <a:lumOff val="40000"/>
                    </a:schemeClr>
                  </a:solidFill>
                  <a:latin typeface="+mj-ea"/>
                  <a:ea typeface="+mj-ea"/>
                </a:rPr>
                <a:t>效果迭代</a:t>
              </a:r>
              <a:endParaRPr lang="zh-CN" altLang="en-US" sz="1600" b="1" dirty="0">
                <a:solidFill>
                  <a:schemeClr val="accent6">
                    <a:lumMod val="60000"/>
                    <a:lumOff val="40000"/>
                  </a:schemeClr>
                </a:solidFill>
                <a:latin typeface="+mj-ea"/>
                <a:ea typeface="+mj-ea"/>
              </a:endParaRPr>
            </a:p>
          </p:txBody>
        </p:sp>
        <p:sp>
          <p:nvSpPr>
            <p:cNvPr id="31" name="文本占位符 5"/>
            <p:cNvSpPr txBox="1"/>
            <p:nvPr/>
          </p:nvSpPr>
          <p:spPr>
            <a:xfrm>
              <a:off x="9042230" y="2675538"/>
              <a:ext cx="2691765" cy="10356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t">
                <a:lnSpc>
                  <a:spcPct val="150000"/>
                </a:lnSpc>
                <a:buNone/>
              </a:pPr>
              <a:r>
                <a:rPr lang="zh-CN" altLang="en-US" sz="1600" dirty="0">
                  <a:solidFill>
                    <a:schemeClr val="tx2"/>
                  </a:solidFill>
                  <a:effectLst/>
                  <a:latin typeface="+mn-ea"/>
                </a:rPr>
                <a:t>通过日志系统统计问答准确率，补充高频问题到知识库，微调模型话术</a:t>
              </a:r>
              <a:endParaRPr lang="zh-CN" altLang="en-US" sz="1600" dirty="0">
                <a:solidFill>
                  <a:schemeClr val="tx2"/>
                </a:solidFill>
                <a:effectLst/>
                <a:latin typeface="+mn-ea"/>
              </a:endParaRPr>
            </a:p>
          </p:txBody>
        </p:sp>
      </p:grpSp>
      <p:sp>
        <p:nvSpPr>
          <p:cNvPr id="32" name="椭圆 31"/>
          <p:cNvSpPr/>
          <p:nvPr/>
        </p:nvSpPr>
        <p:spPr>
          <a:xfrm>
            <a:off x="3132473" y="4281026"/>
            <a:ext cx="659876" cy="659876"/>
          </a:xfrm>
          <a:prstGeom prst="ellipse">
            <a:avLst/>
          </a:prstGeom>
          <a:gradFill>
            <a:gsLst>
              <a:gs pos="0">
                <a:schemeClr val="accent6">
                  <a:lumMod val="60000"/>
                  <a:lumOff val="40000"/>
                  <a:alpha val="86000"/>
                </a:schemeClr>
              </a:gs>
              <a:gs pos="100000">
                <a:schemeClr val="accent6">
                  <a:lumMod val="75000"/>
                  <a:alpha val="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1" dirty="0">
                <a:solidFill>
                  <a:schemeClr val="tx2"/>
                </a:solidFill>
                <a:latin typeface="+mj-ea"/>
                <a:ea typeface="+mj-ea"/>
              </a:rPr>
              <a:t>3</a:t>
            </a:r>
            <a:endParaRPr lang="en-US" altLang="zh-CN">
              <a:solidFill>
                <a:schemeClr val="tx2"/>
              </a:solidFill>
            </a:endParaRPr>
          </a:p>
        </p:txBody>
      </p:sp>
      <p:sp>
        <p:nvSpPr>
          <p:cNvPr id="33" name="文本框 32"/>
          <p:cNvSpPr txBox="1"/>
          <p:nvPr/>
        </p:nvSpPr>
        <p:spPr>
          <a:xfrm>
            <a:off x="3472180" y="2842895"/>
            <a:ext cx="5991860" cy="587375"/>
          </a:xfrm>
          <a:prstGeom prst="rect">
            <a:avLst/>
          </a:prstGeom>
          <a:noFill/>
        </p:spPr>
        <p:txBody>
          <a:bodyPr wrap="none" rtlCol="0">
            <a:noAutofit/>
          </a:bodyPr>
          <a:lstStyle/>
          <a:p>
            <a:pPr algn="ctr">
              <a:spcBef>
                <a:spcPts val="1000"/>
              </a:spcBef>
            </a:pPr>
            <a:r>
              <a:rPr lang="en-US" altLang="zh-CN" sz="2800" b="1" dirty="0">
                <a:solidFill>
                  <a:schemeClr val="accent6">
                    <a:lumMod val="60000"/>
                    <a:lumOff val="40000"/>
                  </a:schemeClr>
                </a:solidFill>
                <a:latin typeface="+mj-ea"/>
                <a:ea typeface="+mj-ea"/>
              </a:rPr>
              <a:t>OpenKylin AI</a:t>
            </a:r>
            <a:r>
              <a:rPr lang="zh-CN" altLang="en-US" sz="2800" b="1" dirty="0">
                <a:solidFill>
                  <a:schemeClr val="accent6">
                    <a:lumMod val="60000"/>
                    <a:lumOff val="40000"/>
                  </a:schemeClr>
                </a:solidFill>
                <a:latin typeface="+mj-ea"/>
                <a:ea typeface="+mj-ea"/>
              </a:rPr>
              <a:t>问答助手</a:t>
            </a:r>
            <a:r>
              <a:rPr lang="en-US" altLang="zh-CN" sz="2800" b="1" dirty="0">
                <a:solidFill>
                  <a:schemeClr val="accent6">
                    <a:lumMod val="60000"/>
                    <a:lumOff val="40000"/>
                  </a:schemeClr>
                </a:solidFill>
                <a:latin typeface="+mj-ea"/>
                <a:ea typeface="+mj-ea"/>
              </a:rPr>
              <a:t> </a:t>
            </a:r>
            <a:r>
              <a:rPr lang="zh-CN" altLang="en-US" sz="2800" b="1" dirty="0">
                <a:solidFill>
                  <a:schemeClr val="accent6">
                    <a:lumMod val="60000"/>
                    <a:lumOff val="40000"/>
                  </a:schemeClr>
                </a:solidFill>
                <a:latin typeface="+mj-ea"/>
                <a:ea typeface="+mj-ea"/>
              </a:rPr>
              <a:t>技术实现链路</a:t>
            </a:r>
            <a:endParaRPr lang="zh-CN" altLang="en-US" sz="2800" b="1" dirty="0">
              <a:solidFill>
                <a:schemeClr val="accent6">
                  <a:lumMod val="60000"/>
                  <a:lumOff val="40000"/>
                </a:schemeClr>
              </a:solidFill>
              <a:latin typeface="+mj-ea"/>
              <a:ea typeface="+mj-ea"/>
            </a:endParaRPr>
          </a:p>
        </p:txBody>
      </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ldLvl="0" animBg="1"/>
      <p:bldP spid="7" grpId="0" bldLvl="0" animBg="1"/>
      <p:bldP spid="10" grpId="0" bldLvl="0" animBg="1"/>
      <p:bldP spid="11" grpId="0" bldLvl="0" animBg="1"/>
      <p:bldP spid="12" grpId="0" bldLvl="0" animBg="1"/>
      <p:bldP spid="21" grpId="0" bldLvl="0" animBg="1"/>
      <p:bldP spid="28" grpId="0" bldLvl="0" animBg="1"/>
      <p:bldP spid="32" grpId="0" bldLvl="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4319" y="248053"/>
            <a:ext cx="2616065" cy="587174"/>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项目实现</a:t>
            </a:r>
            <a:r>
              <a:rPr lang="en-US" altLang="zh-CN" sz="2800" b="1" i="1" dirty="0">
                <a:solidFill>
                  <a:schemeClr val="tx2"/>
                </a:solidFill>
                <a:latin typeface="+mj-ea"/>
                <a:ea typeface="+mj-ea"/>
                <a:sym typeface="+mn-ea"/>
              </a:rPr>
              <a:t>——</a:t>
            </a:r>
            <a:r>
              <a:rPr lang="zh-CN" altLang="en-US" sz="2800" b="1" dirty="0">
                <a:solidFill>
                  <a:schemeClr val="tx2"/>
                </a:solidFill>
                <a:latin typeface="+mj-ea"/>
                <a:ea typeface="+mj-ea"/>
              </a:rPr>
              <a:t>关联模型与知识库</a:t>
            </a:r>
            <a:endParaRPr lang="zh-CN" altLang="en-US" sz="2800" b="1" dirty="0">
              <a:solidFill>
                <a:schemeClr val="tx2"/>
              </a:solidFill>
              <a:latin typeface="+mj-ea"/>
              <a:ea typeface="+mj-ea"/>
            </a:endParaRPr>
          </a:p>
        </p:txBody>
      </p:sp>
      <p:grpSp>
        <p:nvGrpSpPr>
          <p:cNvPr id="14" name="组合 13"/>
          <p:cNvGrpSpPr/>
          <p:nvPr/>
        </p:nvGrpSpPr>
        <p:grpSpPr>
          <a:xfrm>
            <a:off x="6344270" y="1033159"/>
            <a:ext cx="3470910" cy="967105"/>
            <a:chOff x="3208326" y="4480090"/>
            <a:chExt cx="3470910" cy="967105"/>
          </a:xfrm>
        </p:grpSpPr>
        <p:sp>
          <p:nvSpPr>
            <p:cNvPr id="15" name="文本框 14"/>
            <p:cNvSpPr txBox="1"/>
            <p:nvPr/>
          </p:nvSpPr>
          <p:spPr>
            <a:xfrm>
              <a:off x="3837599" y="4480090"/>
              <a:ext cx="1128175" cy="346796"/>
            </a:xfrm>
            <a:prstGeom prst="rect">
              <a:avLst/>
            </a:prstGeom>
            <a:noFill/>
          </p:spPr>
          <p:txBody>
            <a:bodyPr wrap="none" rtlCol="0">
              <a:noAutofit/>
            </a:bodyPr>
            <a:lstStyle/>
            <a:p>
              <a:pPr marL="0" marR="0" lvl="0" indent="0" algn="l" defTabSz="914400" rtl="0" eaLnBrk="1" fontAlgn="auto" latinLnBrk="0" hangingPunct="1">
                <a:lnSpc>
                  <a:spcPct val="100000"/>
                </a:lnSpc>
                <a:spcBef>
                  <a:spcPts val="1000"/>
                </a:spcBef>
                <a:spcAft>
                  <a:spcPts val="0"/>
                </a:spcAft>
                <a:buClrTx/>
                <a:buSzTx/>
                <a:buFontTx/>
                <a:buNone/>
                <a:defRPr/>
              </a:pPr>
              <a:r>
                <a:rPr kumimoji="0" lang="zh-CN" altLang="en-US" sz="1800" b="1" i="0" u="none" strike="noStrike" kern="1200" cap="none" spc="0" normalizeH="0" baseline="0" noProof="0" dirty="0">
                  <a:ln>
                    <a:noFill/>
                  </a:ln>
                  <a:solidFill>
                    <a:srgbClr val="449200">
                      <a:lumMod val="60000"/>
                      <a:lumOff val="40000"/>
                    </a:srgbClr>
                  </a:solidFill>
                  <a:effectLst/>
                  <a:uLnTx/>
                  <a:uFillTx/>
                  <a:latin typeface="MiSans Bold" panose="00000800000000000000" charset="-122"/>
                  <a:ea typeface="MiSans Bold" panose="00000800000000000000" charset="-122"/>
                  <a:cs typeface="+mn-cs"/>
                </a:rPr>
                <a:t>选择模型</a:t>
              </a:r>
              <a:endParaRPr kumimoji="0" lang="zh-CN" altLang="en-US" sz="1800" b="1" i="0" u="none" strike="noStrike" kern="1200" cap="none" spc="0" normalizeH="0" baseline="0" noProof="0" dirty="0">
                <a:ln>
                  <a:noFill/>
                </a:ln>
                <a:solidFill>
                  <a:srgbClr val="449200">
                    <a:lumMod val="60000"/>
                    <a:lumOff val="40000"/>
                  </a:srgbClr>
                </a:solidFill>
                <a:effectLst/>
                <a:uLnTx/>
                <a:uFillTx/>
                <a:latin typeface="MiSans Bold" panose="00000800000000000000" charset="-122"/>
                <a:ea typeface="MiSans Bold" panose="00000800000000000000" charset="-122"/>
                <a:cs typeface="+mn-cs"/>
              </a:endParaRPr>
            </a:p>
            <a:p>
              <a:pPr>
                <a:spcBef>
                  <a:spcPts val="1000"/>
                </a:spcBef>
              </a:pPr>
              <a:endParaRPr lang="zh-CN" altLang="en-US" sz="1600" b="1" dirty="0">
                <a:solidFill>
                  <a:schemeClr val="accent6">
                    <a:lumMod val="60000"/>
                    <a:lumOff val="40000"/>
                  </a:schemeClr>
                </a:solidFill>
                <a:latin typeface="+mj-ea"/>
                <a:ea typeface="+mj-ea"/>
              </a:endParaRPr>
            </a:p>
          </p:txBody>
        </p:sp>
        <p:sp>
          <p:nvSpPr>
            <p:cNvPr id="16" name="文本占位符 5"/>
            <p:cNvSpPr txBox="1"/>
            <p:nvPr/>
          </p:nvSpPr>
          <p:spPr>
            <a:xfrm>
              <a:off x="3837611" y="4762665"/>
              <a:ext cx="2841625" cy="684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FFFFFF"/>
                  </a:solidFill>
                  <a:effectLst/>
                  <a:uLnTx/>
                  <a:uFillTx/>
                  <a:latin typeface="MiSans Light" panose="00000400000000000000" charset="-122"/>
                  <a:ea typeface="MiSans Light" panose="00000400000000000000" charset="-122"/>
                  <a:cs typeface="+mn-cs"/>
                </a:rPr>
                <a:t>配置</a:t>
              </a:r>
              <a:r>
                <a:rPr kumimoji="0" lang="en-US" altLang="zh-CN" sz="1400" b="0" i="0" u="none" strike="noStrike" kern="1200" cap="none" spc="0" normalizeH="0" baseline="0" noProof="0" dirty="0">
                  <a:ln>
                    <a:noFill/>
                  </a:ln>
                  <a:solidFill>
                    <a:srgbClr val="FFFFFF"/>
                  </a:solidFill>
                  <a:effectLst/>
                  <a:uLnTx/>
                  <a:uFillTx/>
                  <a:latin typeface="MiSans Light" panose="00000400000000000000" charset="-122"/>
                  <a:ea typeface="MiSans Light" panose="00000400000000000000" charset="-122"/>
                  <a:cs typeface="+mn-cs"/>
                </a:rPr>
                <a:t>DeepSeek</a:t>
              </a:r>
              <a:r>
                <a:rPr kumimoji="0" lang="zh-CN" altLang="en-US" sz="1400" b="0" i="0" u="none" strike="noStrike" kern="1200" cap="none" spc="0" normalizeH="0" baseline="0" noProof="0" dirty="0">
                  <a:ln>
                    <a:noFill/>
                  </a:ln>
                  <a:solidFill>
                    <a:srgbClr val="FFFFFF"/>
                  </a:solidFill>
                  <a:effectLst/>
                  <a:uLnTx/>
                  <a:uFillTx/>
                  <a:latin typeface="MiSans Light" panose="00000400000000000000" charset="-122"/>
                  <a:ea typeface="MiSans Light" panose="00000400000000000000" charset="-122"/>
                  <a:cs typeface="+mn-cs"/>
                </a:rPr>
                <a:t>大语言模型，作为问答助手的核心推理引擎</a:t>
              </a:r>
              <a:endParaRPr kumimoji="0" lang="zh-CN" altLang="en-US" sz="1400" b="0" i="0" u="none" strike="noStrike" kern="1200" cap="none" spc="0" normalizeH="0" baseline="0" noProof="0" dirty="0">
                <a:ln>
                  <a:noFill/>
                </a:ln>
                <a:solidFill>
                  <a:srgbClr val="FFFFFF"/>
                </a:solidFill>
                <a:effectLst/>
                <a:uLnTx/>
                <a:uFillTx/>
                <a:latin typeface="MiSans Light" panose="00000400000000000000" charset="-122"/>
                <a:ea typeface="MiSans Light" panose="00000400000000000000" charset="-122"/>
                <a:cs typeface="+mn-cs"/>
              </a:endParaRPr>
            </a:p>
          </p:txBody>
        </p:sp>
        <p:sp>
          <p:nvSpPr>
            <p:cNvPr id="18" name="椭圆 17"/>
            <p:cNvSpPr/>
            <p:nvPr/>
          </p:nvSpPr>
          <p:spPr>
            <a:xfrm>
              <a:off x="3208326" y="4518274"/>
              <a:ext cx="450645" cy="450645"/>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custDataLst>
              <p:tags r:id="rId1"/>
            </p:custDataLst>
          </p:nvPr>
        </p:nvGrpSpPr>
        <p:grpSpPr>
          <a:xfrm>
            <a:off x="6344270" y="2412242"/>
            <a:ext cx="3471545" cy="939165"/>
            <a:chOff x="3208326" y="4480090"/>
            <a:chExt cx="3471545" cy="939165"/>
          </a:xfrm>
        </p:grpSpPr>
        <p:sp>
          <p:nvSpPr>
            <p:cNvPr id="46" name="文本框 45"/>
            <p:cNvSpPr txBox="1"/>
            <p:nvPr>
              <p:custDataLst>
                <p:tags r:id="rId2"/>
              </p:custDataLst>
            </p:nvPr>
          </p:nvSpPr>
          <p:spPr>
            <a:xfrm>
              <a:off x="3837599" y="4480090"/>
              <a:ext cx="1128175" cy="346796"/>
            </a:xfrm>
            <a:prstGeom prst="rect">
              <a:avLst/>
            </a:prstGeom>
            <a:noFill/>
          </p:spPr>
          <p:txBody>
            <a:bodyPr wrap="none" rtlCol="0">
              <a:noAutofit/>
            </a:bodyPr>
            <a:lstStyle/>
            <a:p>
              <a:pPr>
                <a:spcBef>
                  <a:spcPts val="1000"/>
                </a:spcBef>
              </a:pPr>
              <a:r>
                <a:rPr lang="zh-CN" altLang="en-US" sz="1600" b="1" dirty="0">
                  <a:solidFill>
                    <a:schemeClr val="accent6">
                      <a:lumMod val="60000"/>
                      <a:lumOff val="40000"/>
                    </a:schemeClr>
                  </a:solidFill>
                  <a:latin typeface="+mj-ea"/>
                  <a:ea typeface="+mj-ea"/>
                </a:rPr>
                <a:t>配置知识库</a:t>
              </a:r>
              <a:endParaRPr lang="zh-CN" altLang="en-US" sz="1600" b="1" dirty="0">
                <a:solidFill>
                  <a:schemeClr val="accent6">
                    <a:lumMod val="60000"/>
                    <a:lumOff val="40000"/>
                  </a:schemeClr>
                </a:solidFill>
                <a:latin typeface="+mj-ea"/>
                <a:ea typeface="+mj-ea"/>
              </a:endParaRPr>
            </a:p>
          </p:txBody>
        </p:sp>
        <p:sp>
          <p:nvSpPr>
            <p:cNvPr id="47" name="文本占位符 5"/>
            <p:cNvSpPr txBox="1"/>
            <p:nvPr>
              <p:custDataLst>
                <p:tags r:id="rId3"/>
              </p:custDataLst>
            </p:nvPr>
          </p:nvSpPr>
          <p:spPr>
            <a:xfrm>
              <a:off x="3837611" y="4762665"/>
              <a:ext cx="2842260" cy="6565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400" dirty="0">
                  <a:solidFill>
                    <a:schemeClr val="tx2"/>
                  </a:solidFill>
                  <a:effectLst/>
                  <a:latin typeface="+mn-ea"/>
                </a:rPr>
                <a:t>关联已构建的 </a:t>
              </a:r>
              <a:r>
                <a:rPr lang="en-US" altLang="zh-CN" sz="1400" dirty="0" err="1">
                  <a:solidFill>
                    <a:schemeClr val="tx2"/>
                  </a:solidFill>
                  <a:effectLst/>
                  <a:latin typeface="+mn-ea"/>
                </a:rPr>
                <a:t>openKylin</a:t>
              </a:r>
              <a:r>
                <a:rPr lang="en-US" altLang="zh-CN" sz="1400" dirty="0">
                  <a:solidFill>
                    <a:schemeClr val="tx2"/>
                  </a:solidFill>
                  <a:effectLst/>
                  <a:latin typeface="+mn-ea"/>
                </a:rPr>
                <a:t> </a:t>
              </a:r>
              <a:r>
                <a:rPr lang="zh-CN" altLang="en-US" sz="1400" dirty="0">
                  <a:solidFill>
                    <a:schemeClr val="tx2"/>
                  </a:solidFill>
                  <a:effectLst/>
                  <a:latin typeface="+mn-ea"/>
                </a:rPr>
                <a:t>社区知识库，为模型提供专属知识底座。</a:t>
              </a:r>
              <a:endParaRPr lang="zh-CN" altLang="en-US" sz="1400" dirty="0">
                <a:solidFill>
                  <a:schemeClr val="tx2"/>
                </a:solidFill>
                <a:effectLst/>
                <a:latin typeface="+mn-ea"/>
              </a:endParaRPr>
            </a:p>
          </p:txBody>
        </p:sp>
        <p:sp>
          <p:nvSpPr>
            <p:cNvPr id="49" name="椭圆 48"/>
            <p:cNvSpPr/>
            <p:nvPr>
              <p:custDataLst>
                <p:tags r:id="rId4"/>
              </p:custDataLst>
            </p:nvPr>
          </p:nvSpPr>
          <p:spPr>
            <a:xfrm>
              <a:off x="3208326" y="4518274"/>
              <a:ext cx="450645" cy="450645"/>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custDataLst>
              <p:tags r:id="rId5"/>
            </p:custDataLst>
          </p:nvPr>
        </p:nvGrpSpPr>
        <p:grpSpPr>
          <a:xfrm>
            <a:off x="6344270" y="4032850"/>
            <a:ext cx="3471545" cy="1071880"/>
            <a:chOff x="3208326" y="4480090"/>
            <a:chExt cx="3471545" cy="1071880"/>
          </a:xfrm>
        </p:grpSpPr>
        <p:sp>
          <p:nvSpPr>
            <p:cNvPr id="51" name="文本框 50"/>
            <p:cNvSpPr txBox="1"/>
            <p:nvPr>
              <p:custDataLst>
                <p:tags r:id="rId6"/>
              </p:custDataLst>
            </p:nvPr>
          </p:nvSpPr>
          <p:spPr>
            <a:xfrm>
              <a:off x="3837599" y="4480090"/>
              <a:ext cx="1128175" cy="346796"/>
            </a:xfrm>
            <a:prstGeom prst="rect">
              <a:avLst/>
            </a:prstGeom>
            <a:noFill/>
          </p:spPr>
          <p:txBody>
            <a:bodyPr wrap="none" rtlCol="0">
              <a:noAutofit/>
            </a:bodyPr>
            <a:lstStyle/>
            <a:p>
              <a:pPr>
                <a:spcBef>
                  <a:spcPts val="1000"/>
                </a:spcBef>
              </a:pPr>
              <a:r>
                <a:rPr lang="zh-CN" altLang="en-US" sz="1600" b="1" dirty="0">
                  <a:solidFill>
                    <a:schemeClr val="accent6">
                      <a:lumMod val="60000"/>
                      <a:lumOff val="40000"/>
                    </a:schemeClr>
                  </a:solidFill>
                  <a:latin typeface="+mj-ea"/>
                  <a:ea typeface="+mj-ea"/>
                </a:rPr>
                <a:t>完成授权</a:t>
              </a:r>
              <a:endParaRPr lang="zh-CN" altLang="en-US" sz="1600" b="1" dirty="0">
                <a:solidFill>
                  <a:schemeClr val="accent6">
                    <a:lumMod val="60000"/>
                    <a:lumOff val="40000"/>
                  </a:schemeClr>
                </a:solidFill>
                <a:latin typeface="+mj-ea"/>
                <a:ea typeface="+mj-ea"/>
              </a:endParaRPr>
            </a:p>
          </p:txBody>
        </p:sp>
        <p:sp>
          <p:nvSpPr>
            <p:cNvPr id="52" name="文本占位符 5"/>
            <p:cNvSpPr txBox="1"/>
            <p:nvPr>
              <p:custDataLst>
                <p:tags r:id="rId7"/>
              </p:custDataLst>
            </p:nvPr>
          </p:nvSpPr>
          <p:spPr>
            <a:xfrm>
              <a:off x="3837611" y="4762665"/>
              <a:ext cx="2842260" cy="7893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400" dirty="0">
                  <a:solidFill>
                    <a:schemeClr val="tx2"/>
                  </a:solidFill>
                  <a:effectLst/>
                  <a:latin typeface="+mn-ea"/>
                </a:rPr>
                <a:t>填写 </a:t>
              </a:r>
              <a:r>
                <a:rPr lang="en-US" altLang="zh-CN" sz="1400" dirty="0">
                  <a:solidFill>
                    <a:schemeClr val="tx2"/>
                  </a:solidFill>
                  <a:effectLst/>
                  <a:latin typeface="+mn-ea"/>
                </a:rPr>
                <a:t>API Key </a:t>
              </a:r>
              <a:r>
                <a:rPr lang="zh-CN" altLang="en-US" sz="1400" dirty="0">
                  <a:solidFill>
                    <a:schemeClr val="tx2"/>
                  </a:solidFill>
                  <a:effectLst/>
                  <a:latin typeface="+mn-ea"/>
                </a:rPr>
                <a:t>完成模型接入，即可将 “模型 </a:t>
              </a:r>
              <a:r>
                <a:rPr lang="en-US" altLang="zh-CN" sz="1400" dirty="0">
                  <a:solidFill>
                    <a:schemeClr val="tx2"/>
                  </a:solidFill>
                  <a:effectLst/>
                  <a:latin typeface="+mn-ea"/>
                </a:rPr>
                <a:t>+ </a:t>
              </a:r>
              <a:r>
                <a:rPr lang="zh-CN" altLang="en-US" sz="1400" dirty="0">
                  <a:solidFill>
                    <a:schemeClr val="tx2"/>
                  </a:solidFill>
                  <a:effectLst/>
                  <a:latin typeface="+mn-ea"/>
                </a:rPr>
                <a:t>知识库” 组合为问答助手的基础能力单元。</a:t>
              </a:r>
              <a:endParaRPr lang="en-US" altLang="zh-CN" sz="1400" dirty="0">
                <a:solidFill>
                  <a:schemeClr val="tx2"/>
                </a:solidFill>
                <a:latin typeface="+mn-ea"/>
              </a:endParaRPr>
            </a:p>
          </p:txBody>
        </p:sp>
        <p:sp>
          <p:nvSpPr>
            <p:cNvPr id="54" name="椭圆 53"/>
            <p:cNvSpPr/>
            <p:nvPr>
              <p:custDataLst>
                <p:tags r:id="rId8"/>
              </p:custDataLst>
            </p:nvPr>
          </p:nvSpPr>
          <p:spPr>
            <a:xfrm>
              <a:off x="3208326" y="4518274"/>
              <a:ext cx="450645" cy="450645"/>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2" name="图片 1"/>
          <p:cNvPicPr>
            <a:picLocks noChangeAspect="1"/>
          </p:cNvPicPr>
          <p:nvPr/>
        </p:nvPicPr>
        <p:blipFill>
          <a:blip r:embed="rId9"/>
          <a:stretch>
            <a:fillRect/>
          </a:stretch>
        </p:blipFill>
        <p:spPr>
          <a:xfrm>
            <a:off x="461010" y="1033145"/>
            <a:ext cx="5469255" cy="4921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0665" y="248285"/>
            <a:ext cx="4331335" cy="587375"/>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项目实现</a:t>
            </a:r>
            <a:r>
              <a:rPr lang="en-US" altLang="zh-CN" sz="2800" b="1" i="1" dirty="0">
                <a:solidFill>
                  <a:schemeClr val="tx2"/>
                </a:solidFill>
                <a:latin typeface="+mj-ea"/>
                <a:ea typeface="+mj-ea"/>
                <a:sym typeface="+mn-ea"/>
              </a:rPr>
              <a:t>——</a:t>
            </a:r>
            <a:r>
              <a:rPr lang="zh-CN" altLang="en-US" sz="2800" b="1" dirty="0">
                <a:solidFill>
                  <a:schemeClr val="tx2"/>
                </a:solidFill>
                <a:latin typeface="+mj-ea"/>
                <a:ea typeface="+mj-ea"/>
              </a:rPr>
              <a:t>设置工作流</a:t>
            </a:r>
            <a:endParaRPr lang="zh-CN" altLang="en-US" sz="2800" b="1" dirty="0">
              <a:solidFill>
                <a:schemeClr val="tx2"/>
              </a:solidFill>
              <a:latin typeface="+mj-ea"/>
              <a:ea typeface="+mj-ea"/>
            </a:endParaRPr>
          </a:p>
        </p:txBody>
      </p:sp>
      <p:grpSp>
        <p:nvGrpSpPr>
          <p:cNvPr id="32" name="组合 31"/>
          <p:cNvGrpSpPr/>
          <p:nvPr/>
        </p:nvGrpSpPr>
        <p:grpSpPr>
          <a:xfrm>
            <a:off x="8913926" y="3203305"/>
            <a:ext cx="2974975" cy="1310640"/>
            <a:chOff x="3837599" y="3892985"/>
            <a:chExt cx="2974975" cy="1310640"/>
          </a:xfrm>
        </p:grpSpPr>
        <p:sp>
          <p:nvSpPr>
            <p:cNvPr id="9" name="文本框 8"/>
            <p:cNvSpPr txBox="1"/>
            <p:nvPr/>
          </p:nvSpPr>
          <p:spPr>
            <a:xfrm>
              <a:off x="3837599" y="4079040"/>
              <a:ext cx="1864995" cy="346710"/>
            </a:xfrm>
            <a:prstGeom prst="rect">
              <a:avLst/>
            </a:prstGeom>
            <a:noFill/>
          </p:spPr>
          <p:txBody>
            <a:bodyPr wrap="none" rtlCol="0">
              <a:noAutofit/>
            </a:bodyPr>
            <a:lstStyle/>
            <a:p>
              <a:pPr>
                <a:spcBef>
                  <a:spcPts val="1000"/>
                </a:spcBef>
              </a:pPr>
              <a:r>
                <a:rPr lang="zh-CN" altLang="en-US" sz="1600" b="1" dirty="0">
                  <a:solidFill>
                    <a:schemeClr val="accent6">
                      <a:lumMod val="60000"/>
                      <a:lumOff val="40000"/>
                    </a:schemeClr>
                  </a:solidFill>
                  <a:latin typeface="+mj-ea"/>
                  <a:ea typeface="+mj-ea"/>
                </a:rPr>
                <a:t>配置知识检索规则</a:t>
              </a:r>
              <a:endParaRPr lang="zh-CN" altLang="en-US" sz="1600" b="1" dirty="0">
                <a:solidFill>
                  <a:schemeClr val="accent6">
                    <a:lumMod val="60000"/>
                    <a:lumOff val="40000"/>
                  </a:schemeClr>
                </a:solidFill>
                <a:latin typeface="+mj-ea"/>
                <a:ea typeface="+mj-ea"/>
              </a:endParaRPr>
            </a:p>
          </p:txBody>
        </p:sp>
        <p:sp>
          <p:nvSpPr>
            <p:cNvPr id="23" name="文本占位符 5"/>
            <p:cNvSpPr txBox="1"/>
            <p:nvPr/>
          </p:nvSpPr>
          <p:spPr>
            <a:xfrm>
              <a:off x="3837599" y="4361615"/>
              <a:ext cx="2974975" cy="842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400" dirty="0">
                  <a:solidFill>
                    <a:schemeClr val="tx2"/>
                  </a:solidFill>
                  <a:latin typeface="+mn-ea"/>
                </a:rPr>
                <a:t>设定知识库的检索策略（关键词匹配、语义相似度优先），确保用户提问能精准命中社区资料。</a:t>
              </a:r>
              <a:endParaRPr lang="zh-CN" altLang="en-US" sz="1400" dirty="0">
                <a:solidFill>
                  <a:schemeClr val="tx2"/>
                </a:solidFill>
                <a:latin typeface="+mn-ea"/>
              </a:endParaRPr>
            </a:p>
          </p:txBody>
        </p:sp>
        <p:sp>
          <p:nvSpPr>
            <p:cNvPr id="26" name="椭圆 25"/>
            <p:cNvSpPr/>
            <p:nvPr/>
          </p:nvSpPr>
          <p:spPr>
            <a:xfrm>
              <a:off x="5397480" y="3892985"/>
              <a:ext cx="450645" cy="450645"/>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482829" y="1382414"/>
            <a:ext cx="3406775" cy="3402330"/>
            <a:chOff x="3362111" y="4587606"/>
            <a:chExt cx="3406775" cy="3402330"/>
          </a:xfrm>
        </p:grpSpPr>
        <p:sp>
          <p:nvSpPr>
            <p:cNvPr id="52" name="文本框 51"/>
            <p:cNvSpPr txBox="1"/>
            <p:nvPr/>
          </p:nvSpPr>
          <p:spPr>
            <a:xfrm>
              <a:off x="3413546" y="4587606"/>
              <a:ext cx="1128175" cy="346796"/>
            </a:xfrm>
            <a:prstGeom prst="rect">
              <a:avLst/>
            </a:prstGeom>
            <a:noFill/>
          </p:spPr>
          <p:txBody>
            <a:bodyPr wrap="none" rtlCol="0">
              <a:noAutofit/>
            </a:bodyPr>
            <a:lstStyle/>
            <a:p>
              <a:pPr>
                <a:spcBef>
                  <a:spcPts val="1000"/>
                </a:spcBef>
              </a:pPr>
              <a:r>
                <a:rPr lang="zh-CN" altLang="en-US" sz="1600" b="1" dirty="0">
                  <a:solidFill>
                    <a:schemeClr val="accent6">
                      <a:lumMod val="60000"/>
                      <a:lumOff val="40000"/>
                    </a:schemeClr>
                  </a:solidFill>
                  <a:latin typeface="+mj-ea"/>
                  <a:ea typeface="+mj-ea"/>
                </a:rPr>
                <a:t>为什么要设置工作流？</a:t>
              </a:r>
              <a:endParaRPr lang="zh-CN" altLang="en-US" sz="1600" b="1" dirty="0">
                <a:solidFill>
                  <a:schemeClr val="accent6">
                    <a:lumMod val="60000"/>
                    <a:lumOff val="40000"/>
                  </a:schemeClr>
                </a:solidFill>
                <a:latin typeface="+mj-ea"/>
                <a:ea typeface="+mj-ea"/>
              </a:endParaRPr>
            </a:p>
          </p:txBody>
        </p:sp>
        <p:sp>
          <p:nvSpPr>
            <p:cNvPr id="53" name="文本占位符 5"/>
            <p:cNvSpPr txBox="1"/>
            <p:nvPr/>
          </p:nvSpPr>
          <p:spPr>
            <a:xfrm>
              <a:off x="3362111" y="4919076"/>
              <a:ext cx="3406775" cy="30708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600" dirty="0">
                  <a:solidFill>
                    <a:schemeClr val="tx2"/>
                  </a:solidFill>
                  <a:effectLst/>
                  <a:latin typeface="+mn-ea"/>
                </a:rPr>
                <a:t>仅用大模型易出现 “幻觉”、逻辑失控。工作流是智能体的 “行动导航”：强制关联 </a:t>
              </a:r>
              <a:r>
                <a:rPr lang="en-US" altLang="zh-CN" sz="1600" dirty="0" err="1">
                  <a:solidFill>
                    <a:schemeClr val="tx2"/>
                  </a:solidFill>
                  <a:effectLst/>
                  <a:latin typeface="+mn-ea"/>
                </a:rPr>
                <a:t>openKylin</a:t>
              </a:r>
              <a:r>
                <a:rPr lang="en-US" altLang="zh-CN" sz="1600" dirty="0">
                  <a:solidFill>
                    <a:schemeClr val="tx2"/>
                  </a:solidFill>
                  <a:effectLst/>
                  <a:latin typeface="+mn-ea"/>
                </a:rPr>
                <a:t> </a:t>
              </a:r>
              <a:r>
                <a:rPr lang="zh-CN" altLang="en-US" sz="1600" dirty="0">
                  <a:solidFill>
                    <a:schemeClr val="tx2"/>
                  </a:solidFill>
                  <a:effectLst/>
                  <a:latin typeface="+mn-ea"/>
                </a:rPr>
                <a:t>知识库保障回答精准，固化 “提问→检索→回复” 的场景逻辑确保流程可控，同时支持多轮上下文关联，让问答更适配社区场景。</a:t>
              </a:r>
              <a:endParaRPr lang="zh-CN" altLang="en-US" sz="1600" dirty="0">
                <a:solidFill>
                  <a:schemeClr val="tx2"/>
                </a:solidFill>
                <a:effectLst/>
                <a:latin typeface="+mn-ea"/>
              </a:endParaRPr>
            </a:p>
          </p:txBody>
        </p:sp>
      </p:grpSp>
      <p:sp>
        <p:nvSpPr>
          <p:cNvPr id="57" name="矩形 56"/>
          <p:cNvSpPr/>
          <p:nvPr/>
        </p:nvSpPr>
        <p:spPr>
          <a:xfrm rot="16200000">
            <a:off x="1509467" y="3678149"/>
            <a:ext cx="45719" cy="1718313"/>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4" name="图片 3" descr="图形用户界面, 文本, 应用程序, 电子邮件"/>
          <p:cNvPicPr>
            <a:picLocks noChangeAspect="1"/>
          </p:cNvPicPr>
          <p:nvPr/>
        </p:nvPicPr>
        <p:blipFill>
          <a:blip r:embed="rId1"/>
          <a:stretch>
            <a:fillRect/>
          </a:stretch>
        </p:blipFill>
        <p:spPr>
          <a:xfrm>
            <a:off x="4378960" y="978535"/>
            <a:ext cx="4250690" cy="3636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anim calcmode="lin" valueType="num">
                                      <p:cBhvr>
                                        <p:cTn id="18" dur="1000" fill="hold"/>
                                        <p:tgtEl>
                                          <p:spTgt spid="51"/>
                                        </p:tgtEl>
                                        <p:attrNameLst>
                                          <p:attrName>ppt_x</p:attrName>
                                        </p:attrNameLst>
                                      </p:cBhvr>
                                      <p:tavLst>
                                        <p:tav tm="0">
                                          <p:val>
                                            <p:strVal val="#ppt_x"/>
                                          </p:val>
                                        </p:tav>
                                        <p:tav tm="100000">
                                          <p:val>
                                            <p:strVal val="#ppt_x"/>
                                          </p:val>
                                        </p:tav>
                                      </p:tavLst>
                                    </p:anim>
                                    <p:anim calcmode="lin" valueType="num">
                                      <p:cBhvr>
                                        <p:cTn id="19" dur="1000" fill="hold"/>
                                        <p:tgtEl>
                                          <p:spTgt spid="5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1000"/>
                                        <p:tgtEl>
                                          <p:spTgt spid="57"/>
                                        </p:tgtEl>
                                      </p:cBhvr>
                                    </p:animEffect>
                                    <p:anim calcmode="lin" valueType="num">
                                      <p:cBhvr>
                                        <p:cTn id="23" dur="1000" fill="hold"/>
                                        <p:tgtEl>
                                          <p:spTgt spid="57"/>
                                        </p:tgtEl>
                                        <p:attrNameLst>
                                          <p:attrName>ppt_x</p:attrName>
                                        </p:attrNameLst>
                                      </p:cBhvr>
                                      <p:tavLst>
                                        <p:tav tm="0">
                                          <p:val>
                                            <p:strVal val="#ppt_x"/>
                                          </p:val>
                                        </p:tav>
                                        <p:tav tm="100000">
                                          <p:val>
                                            <p:strVal val="#ppt_x"/>
                                          </p:val>
                                        </p:tav>
                                      </p:tavLst>
                                    </p:anim>
                                    <p:anim calcmode="lin" valueType="num">
                                      <p:cBhvr>
                                        <p:cTn id="24" dur="10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0665" y="248285"/>
            <a:ext cx="4331335" cy="587375"/>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项目实现</a:t>
            </a:r>
            <a:r>
              <a:rPr lang="en-US" altLang="zh-CN" sz="2800" b="1" i="1" dirty="0">
                <a:solidFill>
                  <a:schemeClr val="tx2"/>
                </a:solidFill>
                <a:latin typeface="+mj-ea"/>
                <a:ea typeface="+mj-ea"/>
                <a:sym typeface="+mn-ea"/>
              </a:rPr>
              <a:t>——</a:t>
            </a:r>
            <a:r>
              <a:rPr lang="zh-CN" altLang="en-US" sz="2800" b="1" dirty="0">
                <a:solidFill>
                  <a:schemeClr val="tx2"/>
                </a:solidFill>
                <a:latin typeface="+mj-ea"/>
                <a:ea typeface="+mj-ea"/>
              </a:rPr>
              <a:t>设置工作流</a:t>
            </a:r>
            <a:endParaRPr lang="zh-CN" altLang="en-US" sz="2800" b="1" dirty="0">
              <a:solidFill>
                <a:schemeClr val="tx2"/>
              </a:solidFill>
              <a:latin typeface="+mj-ea"/>
              <a:ea typeface="+mj-ea"/>
            </a:endParaRPr>
          </a:p>
        </p:txBody>
      </p:sp>
      <p:grpSp>
        <p:nvGrpSpPr>
          <p:cNvPr id="4" name="组合 3"/>
          <p:cNvGrpSpPr/>
          <p:nvPr/>
        </p:nvGrpSpPr>
        <p:grpSpPr>
          <a:xfrm>
            <a:off x="7791450" y="1708150"/>
            <a:ext cx="3536315" cy="1720850"/>
            <a:chOff x="304" y="8140"/>
            <a:chExt cx="5569" cy="2710"/>
          </a:xfrm>
        </p:grpSpPr>
        <p:sp>
          <p:nvSpPr>
            <p:cNvPr id="38" name="文本框 37"/>
            <p:cNvSpPr txBox="1"/>
            <p:nvPr>
              <p:custDataLst>
                <p:tags r:id="rId1"/>
              </p:custDataLst>
            </p:nvPr>
          </p:nvSpPr>
          <p:spPr>
            <a:xfrm>
              <a:off x="304" y="8407"/>
              <a:ext cx="1777" cy="546"/>
            </a:xfrm>
            <a:prstGeom prst="rect">
              <a:avLst/>
            </a:prstGeom>
            <a:noFill/>
          </p:spPr>
          <p:txBody>
            <a:bodyPr wrap="none" rtlCol="0">
              <a:noAutofit/>
            </a:bodyPr>
            <a:lstStyle/>
            <a:p>
              <a:pPr>
                <a:spcBef>
                  <a:spcPts val="1000"/>
                </a:spcBef>
              </a:pPr>
              <a:r>
                <a:rPr lang="zh-CN" altLang="en-US" sz="1600" b="1" dirty="0">
                  <a:solidFill>
                    <a:schemeClr val="accent6">
                      <a:lumMod val="60000"/>
                      <a:lumOff val="40000"/>
                    </a:schemeClr>
                  </a:solidFill>
                  <a:latin typeface="+mj-ea"/>
                  <a:ea typeface="+mj-ea"/>
                </a:rPr>
                <a:t>搭建对话工作流</a:t>
              </a:r>
              <a:endParaRPr lang="zh-CN" altLang="en-US" sz="1600" b="1" dirty="0">
                <a:solidFill>
                  <a:schemeClr val="accent6">
                    <a:lumMod val="60000"/>
                    <a:lumOff val="40000"/>
                  </a:schemeClr>
                </a:solidFill>
                <a:latin typeface="+mj-ea"/>
                <a:ea typeface="+mj-ea"/>
              </a:endParaRPr>
            </a:p>
          </p:txBody>
        </p:sp>
        <p:sp>
          <p:nvSpPr>
            <p:cNvPr id="39" name="文本占位符 5"/>
            <p:cNvSpPr txBox="1"/>
            <p:nvPr>
              <p:custDataLst>
                <p:tags r:id="rId2"/>
              </p:custDataLst>
            </p:nvPr>
          </p:nvSpPr>
          <p:spPr>
            <a:xfrm>
              <a:off x="304" y="8850"/>
              <a:ext cx="5569" cy="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600" dirty="0">
                  <a:solidFill>
                    <a:schemeClr val="tx2"/>
                  </a:solidFill>
                  <a:latin typeface="+mn-ea"/>
                </a:rPr>
                <a:t>通过可视化节点编排交互流程：用户提问→触发知识库检索→模型结合知识生成回复→支持多轮上下文关联。</a:t>
              </a:r>
              <a:endParaRPr lang="zh-CN" altLang="en-US" sz="1600" dirty="0">
                <a:solidFill>
                  <a:schemeClr val="tx2"/>
                </a:solidFill>
                <a:latin typeface="+mn-ea"/>
              </a:endParaRPr>
            </a:p>
          </p:txBody>
        </p:sp>
        <p:sp>
          <p:nvSpPr>
            <p:cNvPr id="42" name="椭圆 41"/>
            <p:cNvSpPr/>
            <p:nvPr>
              <p:custDataLst>
                <p:tags r:id="rId3"/>
              </p:custDataLst>
            </p:nvPr>
          </p:nvSpPr>
          <p:spPr>
            <a:xfrm>
              <a:off x="2421" y="8140"/>
              <a:ext cx="710" cy="710"/>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6" name="图片 5" descr="电脑软件的截图"/>
          <p:cNvPicPr>
            <a:picLocks noChangeAspect="1"/>
          </p:cNvPicPr>
          <p:nvPr/>
        </p:nvPicPr>
        <p:blipFill>
          <a:blip r:embed="rId4"/>
          <a:stretch>
            <a:fillRect/>
          </a:stretch>
        </p:blipFill>
        <p:spPr>
          <a:xfrm>
            <a:off x="152400" y="733425"/>
            <a:ext cx="7512685" cy="5390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0665" y="248285"/>
            <a:ext cx="4331335" cy="587375"/>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项目实现</a:t>
            </a:r>
            <a:r>
              <a:rPr lang="en-US" altLang="zh-CN" sz="2800" b="1" i="1" dirty="0">
                <a:solidFill>
                  <a:schemeClr val="tx2"/>
                </a:solidFill>
                <a:latin typeface="+mj-ea"/>
                <a:ea typeface="+mj-ea"/>
                <a:sym typeface="+mn-ea"/>
              </a:rPr>
              <a:t>——</a:t>
            </a:r>
            <a:r>
              <a:rPr lang="zh-CN" altLang="en-US" sz="2800" b="1" i="1" dirty="0">
                <a:solidFill>
                  <a:schemeClr val="tx2"/>
                </a:solidFill>
                <a:latin typeface="+mj-ea"/>
                <a:ea typeface="+mj-ea"/>
                <a:sym typeface="+mn-ea"/>
              </a:rPr>
              <a:t>调试优化</a:t>
            </a:r>
            <a:endParaRPr lang="zh-CN" altLang="en-US" sz="2800" b="1" i="1" dirty="0">
              <a:solidFill>
                <a:schemeClr val="tx2"/>
              </a:solidFill>
              <a:latin typeface="+mj-ea"/>
              <a:ea typeface="+mj-ea"/>
              <a:sym typeface="+mn-ea"/>
            </a:endParaRPr>
          </a:p>
        </p:txBody>
      </p:sp>
      <p:grpSp>
        <p:nvGrpSpPr>
          <p:cNvPr id="43" name="组合 42"/>
          <p:cNvGrpSpPr/>
          <p:nvPr>
            <p:custDataLst>
              <p:tags r:id="rId1"/>
            </p:custDataLst>
          </p:nvPr>
        </p:nvGrpSpPr>
        <p:grpSpPr>
          <a:xfrm>
            <a:off x="5907664" y="1506086"/>
            <a:ext cx="3111500" cy="1080770"/>
            <a:chOff x="3837599" y="3905050"/>
            <a:chExt cx="3111500" cy="1080770"/>
          </a:xfrm>
        </p:grpSpPr>
        <p:sp>
          <p:nvSpPr>
            <p:cNvPr id="44" name="文本框 43"/>
            <p:cNvSpPr txBox="1"/>
            <p:nvPr>
              <p:custDataLst>
                <p:tags r:id="rId2"/>
              </p:custDataLst>
            </p:nvPr>
          </p:nvSpPr>
          <p:spPr>
            <a:xfrm>
              <a:off x="3837599" y="4074960"/>
              <a:ext cx="1128175" cy="346796"/>
            </a:xfrm>
            <a:prstGeom prst="rect">
              <a:avLst/>
            </a:prstGeom>
            <a:noFill/>
          </p:spPr>
          <p:txBody>
            <a:bodyPr wrap="none" rtlCol="0">
              <a:noAutofit/>
            </a:bodyPr>
            <a:lstStyle/>
            <a:p>
              <a:pPr>
                <a:spcBef>
                  <a:spcPts val="1000"/>
                </a:spcBef>
              </a:pPr>
              <a:r>
                <a:rPr lang="zh-CN" altLang="en-US" sz="1600" b="1" dirty="0">
                  <a:solidFill>
                    <a:schemeClr val="accent6">
                      <a:lumMod val="60000"/>
                      <a:lumOff val="40000"/>
                    </a:schemeClr>
                  </a:solidFill>
                  <a:latin typeface="+mj-ea"/>
                  <a:ea typeface="+mj-ea"/>
                </a:rPr>
                <a:t>调试优化</a:t>
              </a:r>
              <a:endParaRPr lang="zh-CN" altLang="en-US" sz="1600" b="1" dirty="0">
                <a:solidFill>
                  <a:schemeClr val="accent6">
                    <a:lumMod val="60000"/>
                    <a:lumOff val="40000"/>
                  </a:schemeClr>
                </a:solidFill>
                <a:latin typeface="+mj-ea"/>
                <a:ea typeface="+mj-ea"/>
              </a:endParaRPr>
            </a:p>
          </p:txBody>
        </p:sp>
        <p:sp>
          <p:nvSpPr>
            <p:cNvPr id="45" name="文本占位符 5"/>
            <p:cNvSpPr txBox="1"/>
            <p:nvPr>
              <p:custDataLst>
                <p:tags r:id="rId3"/>
              </p:custDataLst>
            </p:nvPr>
          </p:nvSpPr>
          <p:spPr>
            <a:xfrm>
              <a:off x="3837599" y="4355900"/>
              <a:ext cx="3111500" cy="6299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t">
                <a:lnSpc>
                  <a:spcPct val="150000"/>
                </a:lnSpc>
                <a:buNone/>
              </a:pPr>
              <a:r>
                <a:rPr lang="zh-CN" altLang="en-US" sz="1400" dirty="0">
                  <a:solidFill>
                    <a:schemeClr val="tx2"/>
                  </a:solidFill>
                  <a:effectLst/>
                  <a:latin typeface="+mn-ea"/>
                </a:rPr>
                <a:t>验证社区典型问题的回答效果，调试无误后保存工作流，完成 </a:t>
              </a:r>
              <a:r>
                <a:rPr lang="en-US" altLang="zh-CN" sz="1400" dirty="0">
                  <a:solidFill>
                    <a:schemeClr val="tx2"/>
                  </a:solidFill>
                  <a:effectLst/>
                  <a:latin typeface="+mn-ea"/>
                </a:rPr>
                <a:t>AI </a:t>
              </a:r>
              <a:r>
                <a:rPr lang="zh-CN" altLang="en-US" sz="1400" dirty="0">
                  <a:solidFill>
                    <a:schemeClr val="tx2"/>
                  </a:solidFill>
                  <a:effectLst/>
                  <a:latin typeface="+mn-ea"/>
                </a:rPr>
                <a:t>助手的流程部署。</a:t>
              </a:r>
              <a:endParaRPr lang="zh-CN" altLang="en-US" sz="1400" dirty="0">
                <a:solidFill>
                  <a:schemeClr val="tx2"/>
                </a:solidFill>
                <a:effectLst/>
                <a:latin typeface="+mn-ea"/>
              </a:endParaRPr>
            </a:p>
          </p:txBody>
        </p:sp>
        <p:sp>
          <p:nvSpPr>
            <p:cNvPr id="47" name="椭圆 46"/>
            <p:cNvSpPr/>
            <p:nvPr>
              <p:custDataLst>
                <p:tags r:id="rId4"/>
              </p:custDataLst>
            </p:nvPr>
          </p:nvSpPr>
          <p:spPr>
            <a:xfrm>
              <a:off x="4552295" y="3905050"/>
              <a:ext cx="450645" cy="450645"/>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12" name="图片 11" descr="图形用户界面, 文本, 应用程序, 聊天或短信&#10;&#10;AI 生成的内容可能不正确。"/>
          <p:cNvPicPr>
            <a:picLocks noChangeAspect="1"/>
          </p:cNvPicPr>
          <p:nvPr/>
        </p:nvPicPr>
        <p:blipFill>
          <a:blip r:embed="rId5"/>
          <a:stretch>
            <a:fillRect/>
          </a:stretch>
        </p:blipFill>
        <p:spPr>
          <a:xfrm>
            <a:off x="1856740" y="760095"/>
            <a:ext cx="3830955" cy="5454650"/>
          </a:xfrm>
          <a:prstGeom prst="rect">
            <a:avLst/>
          </a:prstGeom>
        </p:spPr>
      </p:pic>
      <p:pic>
        <p:nvPicPr>
          <p:cNvPr id="21" name="图片 20"/>
          <p:cNvPicPr>
            <a:picLocks noChangeAspect="1"/>
          </p:cNvPicPr>
          <p:nvPr>
            <p:custDataLst>
              <p:tags r:id="rId6"/>
            </p:custDataLst>
          </p:nvPr>
        </p:nvPicPr>
        <p:blipFill>
          <a:blip r:embed="rId7" cstate="screen"/>
          <a:stretch>
            <a:fillRect/>
          </a:stretch>
        </p:blipFill>
        <p:spPr>
          <a:xfrm>
            <a:off x="8919210" y="3248025"/>
            <a:ext cx="3451225" cy="3529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0647" y="248053"/>
            <a:ext cx="2616065" cy="587174"/>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项目实现</a:t>
            </a:r>
            <a:endParaRPr lang="zh-CN" altLang="en-US" sz="2800" b="1" dirty="0">
              <a:solidFill>
                <a:schemeClr val="tx2"/>
              </a:solidFill>
              <a:latin typeface="+mj-ea"/>
              <a:ea typeface="+mj-ea"/>
            </a:endParaRPr>
          </a:p>
        </p:txBody>
      </p:sp>
      <p:grpSp>
        <p:nvGrpSpPr>
          <p:cNvPr id="14" name="组合 13"/>
          <p:cNvGrpSpPr/>
          <p:nvPr>
            <p:custDataLst>
              <p:tags r:id="rId1"/>
            </p:custDataLst>
          </p:nvPr>
        </p:nvGrpSpPr>
        <p:grpSpPr>
          <a:xfrm>
            <a:off x="1023139" y="4280130"/>
            <a:ext cx="6584950" cy="723265"/>
            <a:chOff x="3208326" y="4480090"/>
            <a:chExt cx="6584950" cy="723265"/>
          </a:xfrm>
        </p:grpSpPr>
        <p:sp>
          <p:nvSpPr>
            <p:cNvPr id="15" name="文本框 14"/>
            <p:cNvSpPr txBox="1"/>
            <p:nvPr>
              <p:custDataLst>
                <p:tags r:id="rId2"/>
              </p:custDataLst>
            </p:nvPr>
          </p:nvSpPr>
          <p:spPr>
            <a:xfrm>
              <a:off x="3837599" y="4480090"/>
              <a:ext cx="1128175" cy="346796"/>
            </a:xfrm>
            <a:prstGeom prst="rect">
              <a:avLst/>
            </a:prstGeom>
            <a:noFill/>
          </p:spPr>
          <p:txBody>
            <a:bodyPr wrap="none" rtlCol="0">
              <a:noAutofit/>
            </a:bodyPr>
            <a:lstStyle/>
            <a:p>
              <a:pPr>
                <a:spcBef>
                  <a:spcPts val="1000"/>
                </a:spcBef>
              </a:pPr>
              <a:r>
                <a:rPr lang="zh-CN" altLang="en-US" sz="2000" b="1" dirty="0">
                  <a:solidFill>
                    <a:schemeClr val="accent6">
                      <a:lumMod val="60000"/>
                      <a:lumOff val="40000"/>
                    </a:schemeClr>
                  </a:solidFill>
                  <a:latin typeface="+mj-ea"/>
                  <a:ea typeface="+mj-ea"/>
                </a:rPr>
                <a:t>公开访问链接</a:t>
              </a:r>
              <a:endParaRPr lang="zh-CN" altLang="en-US" sz="2000" b="1" dirty="0">
                <a:solidFill>
                  <a:schemeClr val="accent6">
                    <a:lumMod val="60000"/>
                    <a:lumOff val="40000"/>
                  </a:schemeClr>
                </a:solidFill>
                <a:latin typeface="+mj-ea"/>
                <a:ea typeface="+mj-ea"/>
              </a:endParaRPr>
            </a:p>
          </p:txBody>
        </p:sp>
        <p:sp>
          <p:nvSpPr>
            <p:cNvPr id="16" name="文本占位符 5"/>
            <p:cNvSpPr txBox="1"/>
            <p:nvPr>
              <p:custDataLst>
                <p:tags r:id="rId3"/>
              </p:custDataLst>
            </p:nvPr>
          </p:nvSpPr>
          <p:spPr>
            <a:xfrm>
              <a:off x="3837611" y="4762665"/>
              <a:ext cx="5955665" cy="440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en-US" altLang="zh-CN" sz="1800" dirty="0">
                  <a:solidFill>
                    <a:schemeClr val="tx2"/>
                  </a:solidFill>
                  <a:latin typeface="+mn-ea"/>
                  <a:hlinkClick r:id="rId4"/>
                </a:rPr>
                <a:t>http://172.28.192.1:8080/chat/322890dbae0bcdeb</a:t>
              </a:r>
              <a:endParaRPr lang="en-US" altLang="zh-CN" sz="1800" dirty="0">
                <a:solidFill>
                  <a:schemeClr val="tx2"/>
                </a:solidFill>
                <a:latin typeface="+mn-ea"/>
              </a:endParaRPr>
            </a:p>
          </p:txBody>
        </p:sp>
        <p:sp>
          <p:nvSpPr>
            <p:cNvPr id="18" name="椭圆 17"/>
            <p:cNvSpPr/>
            <p:nvPr>
              <p:custDataLst>
                <p:tags r:id="rId5"/>
              </p:custDataLst>
            </p:nvPr>
          </p:nvSpPr>
          <p:spPr>
            <a:xfrm>
              <a:off x="3208326" y="4518274"/>
              <a:ext cx="450645" cy="450645"/>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rot="16200000">
            <a:off x="3153772" y="2006617"/>
            <a:ext cx="45719" cy="4262569"/>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45" name="组合 44"/>
          <p:cNvGrpSpPr/>
          <p:nvPr>
            <p:custDataLst>
              <p:tags r:id="rId6"/>
            </p:custDataLst>
          </p:nvPr>
        </p:nvGrpSpPr>
        <p:grpSpPr>
          <a:xfrm>
            <a:off x="1045518" y="5190085"/>
            <a:ext cx="6153150" cy="723265"/>
            <a:chOff x="3208326" y="4480090"/>
            <a:chExt cx="6153150" cy="723265"/>
          </a:xfrm>
        </p:grpSpPr>
        <p:sp>
          <p:nvSpPr>
            <p:cNvPr id="46" name="文本框 45"/>
            <p:cNvSpPr txBox="1"/>
            <p:nvPr>
              <p:custDataLst>
                <p:tags r:id="rId7"/>
              </p:custDataLst>
            </p:nvPr>
          </p:nvSpPr>
          <p:spPr>
            <a:xfrm>
              <a:off x="3837599" y="4480090"/>
              <a:ext cx="1128175" cy="346796"/>
            </a:xfrm>
            <a:prstGeom prst="rect">
              <a:avLst/>
            </a:prstGeom>
            <a:noFill/>
          </p:spPr>
          <p:txBody>
            <a:bodyPr wrap="none" rtlCol="0">
              <a:noAutofit/>
            </a:bodyPr>
            <a:lstStyle/>
            <a:p>
              <a:pPr>
                <a:spcBef>
                  <a:spcPts val="1000"/>
                </a:spcBef>
              </a:pPr>
              <a:r>
                <a:rPr lang="en-US" altLang="zh-CN" sz="2000" b="1" dirty="0">
                  <a:solidFill>
                    <a:schemeClr val="accent6">
                      <a:lumMod val="60000"/>
                      <a:lumOff val="40000"/>
                    </a:schemeClr>
                  </a:solidFill>
                  <a:latin typeface="+mj-ea"/>
                  <a:ea typeface="+mj-ea"/>
                </a:rPr>
                <a:t>API</a:t>
              </a:r>
              <a:r>
                <a:rPr lang="zh-CN" altLang="en-US" sz="2000" b="1" dirty="0">
                  <a:solidFill>
                    <a:schemeClr val="accent6">
                      <a:lumMod val="60000"/>
                      <a:lumOff val="40000"/>
                    </a:schemeClr>
                  </a:solidFill>
                  <a:latin typeface="+mj-ea"/>
                  <a:ea typeface="+mj-ea"/>
                </a:rPr>
                <a:t>文档</a:t>
              </a:r>
              <a:endParaRPr lang="zh-CN" altLang="en-US" sz="2000" b="1" dirty="0">
                <a:solidFill>
                  <a:schemeClr val="accent6">
                    <a:lumMod val="60000"/>
                    <a:lumOff val="40000"/>
                  </a:schemeClr>
                </a:solidFill>
                <a:latin typeface="+mj-ea"/>
                <a:ea typeface="+mj-ea"/>
              </a:endParaRPr>
            </a:p>
          </p:txBody>
        </p:sp>
        <p:sp>
          <p:nvSpPr>
            <p:cNvPr id="47" name="文本占位符 5"/>
            <p:cNvSpPr txBox="1"/>
            <p:nvPr>
              <p:custDataLst>
                <p:tags r:id="rId8"/>
              </p:custDataLst>
            </p:nvPr>
          </p:nvSpPr>
          <p:spPr>
            <a:xfrm>
              <a:off x="3837611" y="4762665"/>
              <a:ext cx="5523865" cy="440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en-US" altLang="zh-CN" sz="1800" dirty="0">
                  <a:solidFill>
                    <a:schemeClr val="tx2"/>
                  </a:solidFill>
                  <a:latin typeface="+mn-ea"/>
                  <a:hlinkClick r:id="rId9"/>
                </a:rPr>
                <a:t>http://172.28.192.1:8080/chat/api-doc/</a:t>
              </a:r>
              <a:endParaRPr lang="en-US" altLang="zh-CN" sz="1800" dirty="0">
                <a:solidFill>
                  <a:schemeClr val="tx2"/>
                </a:solidFill>
                <a:latin typeface="+mn-ea"/>
              </a:endParaRPr>
            </a:p>
          </p:txBody>
        </p:sp>
        <p:sp>
          <p:nvSpPr>
            <p:cNvPr id="49" name="椭圆 48"/>
            <p:cNvSpPr/>
            <p:nvPr>
              <p:custDataLst>
                <p:tags r:id="rId10"/>
              </p:custDataLst>
            </p:nvPr>
          </p:nvSpPr>
          <p:spPr>
            <a:xfrm>
              <a:off x="3208326" y="4518274"/>
              <a:ext cx="450645" cy="450645"/>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3" name="图片 2"/>
          <p:cNvPicPr>
            <a:picLocks noChangeAspect="1"/>
          </p:cNvPicPr>
          <p:nvPr/>
        </p:nvPicPr>
        <p:blipFill>
          <a:blip r:embed="rId11" cstate="screen"/>
          <a:srcRect/>
          <a:stretch>
            <a:fillRect/>
          </a:stretch>
        </p:blipFill>
        <p:spPr>
          <a:xfrm>
            <a:off x="452120" y="848360"/>
            <a:ext cx="11288395" cy="2996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468467" y="1200047"/>
            <a:ext cx="2616065" cy="587174"/>
          </a:xfrm>
          <a:prstGeom prst="rect">
            <a:avLst/>
          </a:prstGeom>
          <a:noFill/>
        </p:spPr>
        <p:txBody>
          <a:bodyPr wrap="none" rtlCol="0">
            <a:noAutofit/>
          </a:bodyPr>
          <a:lstStyle/>
          <a:p>
            <a:pPr>
              <a:spcBef>
                <a:spcPts val="1000"/>
              </a:spcBef>
            </a:pPr>
            <a:r>
              <a:rPr lang="zh-CN" altLang="en-US" sz="3600" i="1" dirty="0">
                <a:solidFill>
                  <a:schemeClr val="tx2"/>
                </a:solidFill>
                <a:latin typeface="+mj-ea"/>
                <a:ea typeface="+mj-ea"/>
              </a:rPr>
              <a:t>目录</a:t>
            </a:r>
            <a:r>
              <a:rPr lang="en-US" altLang="zh-CN" sz="3600" i="1" dirty="0">
                <a:solidFill>
                  <a:schemeClr val="accent6">
                    <a:lumMod val="60000"/>
                    <a:lumOff val="40000"/>
                  </a:schemeClr>
                </a:solidFill>
                <a:latin typeface="+mj-ea"/>
              </a:rPr>
              <a:t>Content</a:t>
            </a:r>
            <a:endParaRPr lang="zh-CN" altLang="en-US" sz="3600" i="1" dirty="0">
              <a:solidFill>
                <a:schemeClr val="accent6">
                  <a:lumMod val="60000"/>
                  <a:lumOff val="40000"/>
                </a:schemeClr>
              </a:solidFill>
              <a:latin typeface="+mj-ea"/>
              <a:ea typeface="+mj-ea"/>
            </a:endParaRPr>
          </a:p>
        </p:txBody>
      </p:sp>
      <p:grpSp>
        <p:nvGrpSpPr>
          <p:cNvPr id="94" name="组合 93"/>
          <p:cNvGrpSpPr/>
          <p:nvPr>
            <p:custDataLst>
              <p:tags r:id="rId1"/>
            </p:custDataLst>
          </p:nvPr>
        </p:nvGrpSpPr>
        <p:grpSpPr>
          <a:xfrm>
            <a:off x="1121031" y="4108520"/>
            <a:ext cx="3722818" cy="740269"/>
            <a:chOff x="1121031" y="4108520"/>
            <a:chExt cx="3722818" cy="740269"/>
          </a:xfrm>
        </p:grpSpPr>
        <p:sp>
          <p:nvSpPr>
            <p:cNvPr id="29" name="平行四边形 28"/>
            <p:cNvSpPr/>
            <p:nvPr>
              <p:custDataLst>
                <p:tags r:id="rId2"/>
              </p:custDataLst>
            </p:nvPr>
          </p:nvSpPr>
          <p:spPr>
            <a:xfrm>
              <a:off x="2029640" y="4108520"/>
              <a:ext cx="2814209" cy="740269"/>
            </a:xfrm>
            <a:prstGeom prst="parallelogram">
              <a:avLst/>
            </a:prstGeom>
            <a:gradFill>
              <a:gsLst>
                <a:gs pos="0">
                  <a:schemeClr val="tx1">
                    <a:alpha val="0"/>
                  </a:schemeClr>
                </a:gs>
                <a:gs pos="100000">
                  <a:schemeClr val="accent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p:cNvGrpSpPr/>
            <p:nvPr/>
          </p:nvGrpSpPr>
          <p:grpSpPr>
            <a:xfrm>
              <a:off x="1121031" y="4124960"/>
              <a:ext cx="2846705" cy="702310"/>
              <a:chOff x="1677748" y="2700075"/>
              <a:chExt cx="2846705" cy="702310"/>
            </a:xfrm>
          </p:grpSpPr>
          <p:sp>
            <p:nvSpPr>
              <p:cNvPr id="31" name="文本框 30"/>
              <p:cNvSpPr txBox="1"/>
              <p:nvPr>
                <p:custDataLst>
                  <p:tags r:id="rId3"/>
                </p:custDataLst>
              </p:nvPr>
            </p:nvSpPr>
            <p:spPr>
              <a:xfrm>
                <a:off x="2815033" y="2757225"/>
                <a:ext cx="1709420" cy="645160"/>
              </a:xfrm>
              <a:prstGeom prst="rect">
                <a:avLst/>
              </a:prstGeom>
              <a:noFill/>
            </p:spPr>
            <p:txBody>
              <a:bodyPr wrap="none" rtlCol="0">
                <a:noAutofit/>
              </a:bodyPr>
              <a:lstStyle/>
              <a:p>
                <a:pPr algn="l">
                  <a:lnSpc>
                    <a:spcPct val="80000"/>
                  </a:lnSpc>
                  <a:spcBef>
                    <a:spcPts val="1000"/>
                  </a:spcBef>
                </a:pPr>
                <a:r>
                  <a:rPr lang="zh-CN" altLang="en-US" sz="1600" b="1" i="1" dirty="0">
                    <a:solidFill>
                      <a:schemeClr val="tx2"/>
                    </a:solidFill>
                    <a:latin typeface="+mj-ea"/>
                    <a:ea typeface="+mj-ea"/>
                    <a:sym typeface="+mn-ea"/>
                  </a:rPr>
                  <a:t>项目实现</a:t>
                </a:r>
                <a:endParaRPr lang="zh-CN" altLang="en-US" sz="1600" b="1" i="1" dirty="0">
                  <a:solidFill>
                    <a:schemeClr val="tx2"/>
                  </a:solidFill>
                  <a:latin typeface="+mj-ea"/>
                  <a:ea typeface="+mj-ea"/>
                </a:endParaRPr>
              </a:p>
              <a:p>
                <a:pPr>
                  <a:spcBef>
                    <a:spcPts val="1000"/>
                  </a:spcBef>
                </a:pPr>
                <a:endParaRPr lang="zh-CN" altLang="en-US" sz="1600" b="1" i="1" dirty="0">
                  <a:solidFill>
                    <a:schemeClr val="tx2"/>
                  </a:solidFill>
                  <a:latin typeface="+mj-ea"/>
                  <a:ea typeface="+mj-ea"/>
                </a:endParaRPr>
              </a:p>
            </p:txBody>
          </p:sp>
          <p:sp>
            <p:nvSpPr>
              <p:cNvPr id="36" name="文本框 35"/>
              <p:cNvSpPr txBox="1"/>
              <p:nvPr>
                <p:custDataLst>
                  <p:tags r:id="rId4"/>
                </p:custDataLst>
              </p:nvPr>
            </p:nvSpPr>
            <p:spPr>
              <a:xfrm>
                <a:off x="1677748" y="2700075"/>
                <a:ext cx="908609" cy="309911"/>
              </a:xfrm>
              <a:prstGeom prst="rect">
                <a:avLst/>
              </a:prstGeom>
              <a:noFill/>
            </p:spPr>
            <p:txBody>
              <a:bodyPr wrap="none" rtlCol="0">
                <a:noAutofit/>
              </a:bodyPr>
              <a:lstStyle/>
              <a:p>
                <a:pPr algn="ctr">
                  <a:spcBef>
                    <a:spcPts val="1000"/>
                  </a:spcBef>
                </a:pPr>
                <a:r>
                  <a:rPr lang="en-US" altLang="zh-CN" sz="4000" b="1" i="1" dirty="0">
                    <a:solidFill>
                      <a:schemeClr val="accent6">
                        <a:lumMod val="60000"/>
                        <a:lumOff val="40000"/>
                      </a:schemeClr>
                    </a:solidFill>
                    <a:latin typeface="+mj-ea"/>
                    <a:ea typeface="+mj-ea"/>
                  </a:rPr>
                  <a:t>03</a:t>
                </a:r>
                <a:endParaRPr lang="zh-CN" altLang="en-US" sz="4000" i="1" dirty="0">
                  <a:solidFill>
                    <a:schemeClr val="accent6">
                      <a:lumMod val="60000"/>
                      <a:lumOff val="40000"/>
                    </a:schemeClr>
                  </a:solidFill>
                </a:endParaRPr>
              </a:p>
            </p:txBody>
          </p:sp>
        </p:grpSp>
        <p:sp>
          <p:nvSpPr>
            <p:cNvPr id="93" name="平行四边形 92"/>
            <p:cNvSpPr/>
            <p:nvPr>
              <p:custDataLst>
                <p:tags r:id="rId5"/>
              </p:custDataLst>
            </p:nvPr>
          </p:nvSpPr>
          <p:spPr>
            <a:xfrm>
              <a:off x="1121032" y="4124960"/>
              <a:ext cx="1087168" cy="703070"/>
            </a:xfrm>
            <a:prstGeom prst="parallelogram">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5" name="组合 94"/>
          <p:cNvGrpSpPr/>
          <p:nvPr>
            <p:custDataLst>
              <p:tags r:id="rId6"/>
            </p:custDataLst>
          </p:nvPr>
        </p:nvGrpSpPr>
        <p:grpSpPr>
          <a:xfrm>
            <a:off x="4590457" y="4114609"/>
            <a:ext cx="3722818" cy="740269"/>
            <a:chOff x="1121031" y="4108520"/>
            <a:chExt cx="3722818" cy="740269"/>
          </a:xfrm>
        </p:grpSpPr>
        <p:sp>
          <p:nvSpPr>
            <p:cNvPr id="96" name="平行四边形 95"/>
            <p:cNvSpPr/>
            <p:nvPr>
              <p:custDataLst>
                <p:tags r:id="rId7"/>
              </p:custDataLst>
            </p:nvPr>
          </p:nvSpPr>
          <p:spPr>
            <a:xfrm>
              <a:off x="2029640" y="4108520"/>
              <a:ext cx="2814209" cy="740269"/>
            </a:xfrm>
            <a:prstGeom prst="parallelogram">
              <a:avLst/>
            </a:prstGeom>
            <a:gradFill>
              <a:gsLst>
                <a:gs pos="0">
                  <a:schemeClr val="tx1">
                    <a:alpha val="0"/>
                  </a:schemeClr>
                </a:gs>
                <a:gs pos="100000">
                  <a:schemeClr val="accent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7" name="组合 96"/>
            <p:cNvGrpSpPr/>
            <p:nvPr/>
          </p:nvGrpSpPr>
          <p:grpSpPr>
            <a:xfrm>
              <a:off x="1121031" y="4124960"/>
              <a:ext cx="2384902" cy="403735"/>
              <a:chOff x="1677748" y="2700075"/>
              <a:chExt cx="2384902" cy="403735"/>
            </a:xfrm>
          </p:grpSpPr>
          <p:sp>
            <p:nvSpPr>
              <p:cNvPr id="99" name="文本框 98"/>
              <p:cNvSpPr txBox="1"/>
              <p:nvPr>
                <p:custDataLst>
                  <p:tags r:id="rId8"/>
                </p:custDataLst>
              </p:nvPr>
            </p:nvSpPr>
            <p:spPr>
              <a:xfrm>
                <a:off x="2815293" y="2757014"/>
                <a:ext cx="1247357" cy="346796"/>
              </a:xfrm>
              <a:prstGeom prst="rect">
                <a:avLst/>
              </a:prstGeom>
              <a:noFill/>
            </p:spPr>
            <p:txBody>
              <a:bodyPr wrap="none" rtlCol="0">
                <a:noAutofit/>
              </a:bodyPr>
              <a:lstStyle/>
              <a:p>
                <a:pPr algn="l">
                  <a:spcBef>
                    <a:spcPts val="1000"/>
                  </a:spcBef>
                </a:pPr>
                <a:r>
                  <a:rPr lang="zh-CN" altLang="en-US" sz="1600" b="1" i="1" dirty="0">
                    <a:solidFill>
                      <a:schemeClr val="tx2"/>
                    </a:solidFill>
                    <a:latin typeface="+mj-ea"/>
                    <a:ea typeface="+mj-ea"/>
                    <a:sym typeface="+mn-ea"/>
                  </a:rPr>
                  <a:t>后续优化方向</a:t>
                </a:r>
                <a:endParaRPr lang="zh-CN" altLang="en-US" sz="1600" b="1" i="1" dirty="0">
                  <a:solidFill>
                    <a:schemeClr val="tx2"/>
                  </a:solidFill>
                  <a:latin typeface="+mj-ea"/>
                  <a:ea typeface="+mj-ea"/>
                </a:endParaRPr>
              </a:p>
            </p:txBody>
          </p:sp>
          <p:sp>
            <p:nvSpPr>
              <p:cNvPr id="100" name="文本框 99"/>
              <p:cNvSpPr txBox="1"/>
              <p:nvPr>
                <p:custDataLst>
                  <p:tags r:id="rId9"/>
                </p:custDataLst>
              </p:nvPr>
            </p:nvSpPr>
            <p:spPr>
              <a:xfrm>
                <a:off x="1677748" y="2700075"/>
                <a:ext cx="908609" cy="309911"/>
              </a:xfrm>
              <a:prstGeom prst="rect">
                <a:avLst/>
              </a:prstGeom>
              <a:noFill/>
            </p:spPr>
            <p:txBody>
              <a:bodyPr wrap="none" rtlCol="0">
                <a:noAutofit/>
              </a:bodyPr>
              <a:lstStyle/>
              <a:p>
                <a:pPr algn="ctr">
                  <a:spcBef>
                    <a:spcPts val="1000"/>
                  </a:spcBef>
                </a:pPr>
                <a:r>
                  <a:rPr lang="en-US" altLang="zh-CN" sz="4000" b="1" i="1" dirty="0">
                    <a:solidFill>
                      <a:schemeClr val="accent6">
                        <a:lumMod val="60000"/>
                        <a:lumOff val="40000"/>
                      </a:schemeClr>
                    </a:solidFill>
                    <a:latin typeface="+mj-ea"/>
                    <a:ea typeface="+mj-ea"/>
                  </a:rPr>
                  <a:t>04</a:t>
                </a:r>
                <a:endParaRPr lang="zh-CN" altLang="en-US" sz="4000" i="1" dirty="0">
                  <a:solidFill>
                    <a:schemeClr val="accent6">
                      <a:lumMod val="60000"/>
                      <a:lumOff val="40000"/>
                    </a:schemeClr>
                  </a:solidFill>
                </a:endParaRPr>
              </a:p>
            </p:txBody>
          </p:sp>
        </p:grpSp>
        <p:sp>
          <p:nvSpPr>
            <p:cNvPr id="98" name="平行四边形 97"/>
            <p:cNvSpPr/>
            <p:nvPr>
              <p:custDataLst>
                <p:tags r:id="rId10"/>
              </p:custDataLst>
            </p:nvPr>
          </p:nvSpPr>
          <p:spPr>
            <a:xfrm>
              <a:off x="1121032" y="4124960"/>
              <a:ext cx="1087168" cy="703070"/>
            </a:xfrm>
            <a:prstGeom prst="parallelogram">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9" name="组合 108"/>
          <p:cNvGrpSpPr/>
          <p:nvPr>
            <p:custDataLst>
              <p:tags r:id="rId11"/>
            </p:custDataLst>
          </p:nvPr>
        </p:nvGrpSpPr>
        <p:grpSpPr>
          <a:xfrm>
            <a:off x="2829558" y="2688731"/>
            <a:ext cx="3722818" cy="740269"/>
            <a:chOff x="1121031" y="4108520"/>
            <a:chExt cx="3722818" cy="740269"/>
          </a:xfrm>
        </p:grpSpPr>
        <p:sp>
          <p:nvSpPr>
            <p:cNvPr id="110" name="平行四边形 109"/>
            <p:cNvSpPr/>
            <p:nvPr>
              <p:custDataLst>
                <p:tags r:id="rId12"/>
              </p:custDataLst>
            </p:nvPr>
          </p:nvSpPr>
          <p:spPr>
            <a:xfrm>
              <a:off x="2029640" y="4108520"/>
              <a:ext cx="2814209" cy="740269"/>
            </a:xfrm>
            <a:prstGeom prst="parallelogram">
              <a:avLst/>
            </a:prstGeom>
            <a:gradFill>
              <a:gsLst>
                <a:gs pos="0">
                  <a:schemeClr val="tx1">
                    <a:alpha val="0"/>
                  </a:schemeClr>
                </a:gs>
                <a:gs pos="100000">
                  <a:schemeClr val="accent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1" name="组合 110"/>
            <p:cNvGrpSpPr/>
            <p:nvPr/>
          </p:nvGrpSpPr>
          <p:grpSpPr>
            <a:xfrm>
              <a:off x="1121031" y="4124960"/>
              <a:ext cx="2384902" cy="403735"/>
              <a:chOff x="1677748" y="2700075"/>
              <a:chExt cx="2384902" cy="403735"/>
            </a:xfrm>
          </p:grpSpPr>
          <p:sp>
            <p:nvSpPr>
              <p:cNvPr id="113" name="文本框 112"/>
              <p:cNvSpPr txBox="1"/>
              <p:nvPr>
                <p:custDataLst>
                  <p:tags r:id="rId13"/>
                </p:custDataLst>
              </p:nvPr>
            </p:nvSpPr>
            <p:spPr>
              <a:xfrm>
                <a:off x="2815293" y="2757014"/>
                <a:ext cx="1247357" cy="346796"/>
              </a:xfrm>
              <a:prstGeom prst="rect">
                <a:avLst/>
              </a:prstGeom>
              <a:noFill/>
            </p:spPr>
            <p:txBody>
              <a:bodyPr wrap="none" rtlCol="0">
                <a:noAutofit/>
              </a:bodyPr>
              <a:lstStyle/>
              <a:p>
                <a:pPr algn="l">
                  <a:spcBef>
                    <a:spcPts val="1000"/>
                  </a:spcBef>
                </a:pPr>
                <a:r>
                  <a:rPr lang="zh-CN" altLang="zh-CN" sz="1600" b="1" i="1" dirty="0">
                    <a:solidFill>
                      <a:schemeClr val="tx2"/>
                    </a:solidFill>
                    <a:latin typeface="+mj-ea"/>
                    <a:ea typeface="+mj-ea"/>
                    <a:sym typeface="+mn-ea"/>
                  </a:rPr>
                  <a:t>背景与项目</a:t>
                </a:r>
                <a:r>
                  <a:rPr lang="zh-CN" altLang="en-US" sz="1600" b="1" i="1" dirty="0">
                    <a:solidFill>
                      <a:schemeClr val="tx2"/>
                    </a:solidFill>
                    <a:latin typeface="+mj-ea"/>
                    <a:ea typeface="+mj-ea"/>
                    <a:sym typeface="+mn-ea"/>
                  </a:rPr>
                  <a:t>简介</a:t>
                </a:r>
                <a:endParaRPr lang="zh-CN" altLang="en-US" sz="1600" b="1" i="1" dirty="0">
                  <a:solidFill>
                    <a:schemeClr val="tx2"/>
                  </a:solidFill>
                  <a:latin typeface="+mj-ea"/>
                  <a:ea typeface="+mj-ea"/>
                  <a:sym typeface="+mn-ea"/>
                </a:endParaRPr>
              </a:p>
            </p:txBody>
          </p:sp>
          <p:sp>
            <p:nvSpPr>
              <p:cNvPr id="114" name="文本框 113"/>
              <p:cNvSpPr txBox="1"/>
              <p:nvPr>
                <p:custDataLst>
                  <p:tags r:id="rId14"/>
                </p:custDataLst>
              </p:nvPr>
            </p:nvSpPr>
            <p:spPr>
              <a:xfrm>
                <a:off x="1677748" y="2700075"/>
                <a:ext cx="908609" cy="309911"/>
              </a:xfrm>
              <a:prstGeom prst="rect">
                <a:avLst/>
              </a:prstGeom>
              <a:noFill/>
            </p:spPr>
            <p:txBody>
              <a:bodyPr wrap="none" rtlCol="0">
                <a:noAutofit/>
              </a:bodyPr>
              <a:lstStyle/>
              <a:p>
                <a:pPr algn="ctr">
                  <a:spcBef>
                    <a:spcPts val="1000"/>
                  </a:spcBef>
                </a:pPr>
                <a:r>
                  <a:rPr lang="en-US" altLang="zh-CN" sz="4000" b="1" i="1" dirty="0">
                    <a:solidFill>
                      <a:schemeClr val="accent6">
                        <a:lumMod val="60000"/>
                        <a:lumOff val="40000"/>
                      </a:schemeClr>
                    </a:solidFill>
                    <a:latin typeface="+mj-ea"/>
                    <a:ea typeface="+mj-ea"/>
                  </a:rPr>
                  <a:t>01</a:t>
                </a:r>
                <a:endParaRPr lang="zh-CN" altLang="en-US" sz="4000" i="1" dirty="0">
                  <a:solidFill>
                    <a:schemeClr val="accent6">
                      <a:lumMod val="60000"/>
                      <a:lumOff val="40000"/>
                    </a:schemeClr>
                  </a:solidFill>
                </a:endParaRPr>
              </a:p>
            </p:txBody>
          </p:sp>
        </p:grpSp>
        <p:sp>
          <p:nvSpPr>
            <p:cNvPr id="112" name="平行四边形 111"/>
            <p:cNvSpPr/>
            <p:nvPr>
              <p:custDataLst>
                <p:tags r:id="rId15"/>
              </p:custDataLst>
            </p:nvPr>
          </p:nvSpPr>
          <p:spPr>
            <a:xfrm>
              <a:off x="1121032" y="4124960"/>
              <a:ext cx="1087168" cy="703070"/>
            </a:xfrm>
            <a:prstGeom prst="parallelogram">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6" name="组合 115"/>
          <p:cNvGrpSpPr/>
          <p:nvPr>
            <p:custDataLst>
              <p:tags r:id="rId16"/>
            </p:custDataLst>
          </p:nvPr>
        </p:nvGrpSpPr>
        <p:grpSpPr>
          <a:xfrm>
            <a:off x="6715914" y="2690943"/>
            <a:ext cx="4565650" cy="740269"/>
            <a:chOff x="1121031" y="4108520"/>
            <a:chExt cx="4565650" cy="740269"/>
          </a:xfrm>
        </p:grpSpPr>
        <p:sp>
          <p:nvSpPr>
            <p:cNvPr id="117" name="平行四边形 116"/>
            <p:cNvSpPr/>
            <p:nvPr>
              <p:custDataLst>
                <p:tags r:id="rId17"/>
              </p:custDataLst>
            </p:nvPr>
          </p:nvSpPr>
          <p:spPr>
            <a:xfrm>
              <a:off x="2029640" y="4108520"/>
              <a:ext cx="2814209" cy="740269"/>
            </a:xfrm>
            <a:prstGeom prst="parallelogram">
              <a:avLst/>
            </a:prstGeom>
            <a:gradFill>
              <a:gsLst>
                <a:gs pos="0">
                  <a:schemeClr val="tx1">
                    <a:alpha val="0"/>
                  </a:schemeClr>
                </a:gs>
                <a:gs pos="100000">
                  <a:schemeClr val="accent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8" name="组合 117"/>
            <p:cNvGrpSpPr/>
            <p:nvPr/>
          </p:nvGrpSpPr>
          <p:grpSpPr>
            <a:xfrm>
              <a:off x="1121031" y="4124960"/>
              <a:ext cx="4565650" cy="628650"/>
              <a:chOff x="1677748" y="2700075"/>
              <a:chExt cx="4565650" cy="628650"/>
            </a:xfrm>
          </p:grpSpPr>
          <p:sp>
            <p:nvSpPr>
              <p:cNvPr id="120" name="文本框 119"/>
              <p:cNvSpPr txBox="1"/>
              <p:nvPr>
                <p:custDataLst>
                  <p:tags r:id="rId18"/>
                </p:custDataLst>
              </p:nvPr>
            </p:nvSpPr>
            <p:spPr>
              <a:xfrm>
                <a:off x="2815033" y="2778815"/>
                <a:ext cx="3428365" cy="549910"/>
              </a:xfrm>
              <a:prstGeom prst="rect">
                <a:avLst/>
              </a:prstGeom>
              <a:noFill/>
            </p:spPr>
            <p:txBody>
              <a:bodyPr wrap="none" rtlCol="0">
                <a:noAutofit/>
              </a:bodyPr>
              <a:lstStyle/>
              <a:p>
                <a:pPr algn="l">
                  <a:spcBef>
                    <a:spcPts val="1000"/>
                  </a:spcBef>
                </a:pPr>
                <a:r>
                  <a:rPr lang="zh-CN" altLang="en-US" sz="1600" b="1" i="1" dirty="0">
                    <a:solidFill>
                      <a:schemeClr val="tx2"/>
                    </a:solidFill>
                    <a:latin typeface="+mj-ea"/>
                    <a:ea typeface="+mj-ea"/>
                    <a:sym typeface="+mn-ea"/>
                  </a:rPr>
                  <a:t>效果预览</a:t>
                </a:r>
                <a:endParaRPr lang="zh-CN" altLang="en-US" sz="1600" b="1" i="1" dirty="0">
                  <a:solidFill>
                    <a:schemeClr val="tx2"/>
                  </a:solidFill>
                  <a:latin typeface="+mj-ea"/>
                  <a:ea typeface="+mj-ea"/>
                </a:endParaRPr>
              </a:p>
              <a:p>
                <a:pPr algn="l">
                  <a:spcBef>
                    <a:spcPts val="1000"/>
                  </a:spcBef>
                </a:pPr>
                <a:endParaRPr lang="en-US" altLang="zh-CN" sz="1600" b="1" i="1" dirty="0">
                  <a:solidFill>
                    <a:schemeClr val="tx2"/>
                  </a:solidFill>
                  <a:latin typeface="+mj-ea"/>
                  <a:ea typeface="+mj-ea"/>
                </a:endParaRPr>
              </a:p>
            </p:txBody>
          </p:sp>
          <p:sp>
            <p:nvSpPr>
              <p:cNvPr id="121" name="文本框 120"/>
              <p:cNvSpPr txBox="1"/>
              <p:nvPr>
                <p:custDataLst>
                  <p:tags r:id="rId19"/>
                </p:custDataLst>
              </p:nvPr>
            </p:nvSpPr>
            <p:spPr>
              <a:xfrm>
                <a:off x="1677748" y="2700075"/>
                <a:ext cx="908609" cy="309911"/>
              </a:xfrm>
              <a:prstGeom prst="rect">
                <a:avLst/>
              </a:prstGeom>
              <a:noFill/>
            </p:spPr>
            <p:txBody>
              <a:bodyPr wrap="none" rtlCol="0">
                <a:noAutofit/>
              </a:bodyPr>
              <a:lstStyle/>
              <a:p>
                <a:pPr algn="ctr">
                  <a:spcBef>
                    <a:spcPts val="1000"/>
                  </a:spcBef>
                </a:pPr>
                <a:r>
                  <a:rPr lang="en-US" altLang="zh-CN" sz="4000" b="1" i="1" dirty="0">
                    <a:solidFill>
                      <a:schemeClr val="accent6">
                        <a:lumMod val="60000"/>
                        <a:lumOff val="40000"/>
                      </a:schemeClr>
                    </a:solidFill>
                    <a:latin typeface="+mj-ea"/>
                    <a:ea typeface="+mj-ea"/>
                  </a:rPr>
                  <a:t>02</a:t>
                </a:r>
                <a:endParaRPr lang="zh-CN" altLang="en-US" sz="4000" i="1" dirty="0">
                  <a:solidFill>
                    <a:schemeClr val="accent6">
                      <a:lumMod val="60000"/>
                      <a:lumOff val="40000"/>
                    </a:schemeClr>
                  </a:solidFill>
                </a:endParaRPr>
              </a:p>
            </p:txBody>
          </p:sp>
        </p:grpSp>
        <p:sp>
          <p:nvSpPr>
            <p:cNvPr id="119" name="平行四边形 118"/>
            <p:cNvSpPr/>
            <p:nvPr>
              <p:custDataLst>
                <p:tags r:id="rId20"/>
              </p:custDataLst>
            </p:nvPr>
          </p:nvSpPr>
          <p:spPr>
            <a:xfrm>
              <a:off x="1121032" y="4124960"/>
              <a:ext cx="1087168" cy="703070"/>
            </a:xfrm>
            <a:prstGeom prst="parallelogram">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1000"/>
                                        <p:tgtEl>
                                          <p:spTgt spid="95"/>
                                        </p:tgtEl>
                                      </p:cBhvr>
                                    </p:animEffect>
                                    <p:anim calcmode="lin" valueType="num">
                                      <p:cBhvr>
                                        <p:cTn id="18" dur="1000" fill="hold"/>
                                        <p:tgtEl>
                                          <p:spTgt spid="95"/>
                                        </p:tgtEl>
                                        <p:attrNameLst>
                                          <p:attrName>ppt_x</p:attrName>
                                        </p:attrNameLst>
                                      </p:cBhvr>
                                      <p:tavLst>
                                        <p:tav tm="0">
                                          <p:val>
                                            <p:strVal val="#ppt_x"/>
                                          </p:val>
                                        </p:tav>
                                        <p:tav tm="100000">
                                          <p:val>
                                            <p:strVal val="#ppt_x"/>
                                          </p:val>
                                        </p:tav>
                                      </p:tavLst>
                                    </p:anim>
                                    <p:anim calcmode="lin" valueType="num">
                                      <p:cBhvr>
                                        <p:cTn id="19" dur="1000" fill="hold"/>
                                        <p:tgtEl>
                                          <p:spTgt spid="9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1000"/>
                                        <p:tgtEl>
                                          <p:spTgt spid="109"/>
                                        </p:tgtEl>
                                      </p:cBhvr>
                                    </p:animEffect>
                                    <p:anim calcmode="lin" valueType="num">
                                      <p:cBhvr>
                                        <p:cTn id="23" dur="1000" fill="hold"/>
                                        <p:tgtEl>
                                          <p:spTgt spid="109"/>
                                        </p:tgtEl>
                                        <p:attrNameLst>
                                          <p:attrName>ppt_x</p:attrName>
                                        </p:attrNameLst>
                                      </p:cBhvr>
                                      <p:tavLst>
                                        <p:tav tm="0">
                                          <p:val>
                                            <p:strVal val="#ppt_x"/>
                                          </p:val>
                                        </p:tav>
                                        <p:tav tm="100000">
                                          <p:val>
                                            <p:strVal val="#ppt_x"/>
                                          </p:val>
                                        </p:tav>
                                      </p:tavLst>
                                    </p:anim>
                                    <p:anim calcmode="lin" valueType="num">
                                      <p:cBhvr>
                                        <p:cTn id="24" dur="1000" fill="hold"/>
                                        <p:tgtEl>
                                          <p:spTgt spid="10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1000"/>
                                        <p:tgtEl>
                                          <p:spTgt spid="116"/>
                                        </p:tgtEl>
                                      </p:cBhvr>
                                    </p:animEffect>
                                    <p:anim calcmode="lin" valueType="num">
                                      <p:cBhvr>
                                        <p:cTn id="28" dur="1000" fill="hold"/>
                                        <p:tgtEl>
                                          <p:spTgt spid="116"/>
                                        </p:tgtEl>
                                        <p:attrNameLst>
                                          <p:attrName>ppt_x</p:attrName>
                                        </p:attrNameLst>
                                      </p:cBhvr>
                                      <p:tavLst>
                                        <p:tav tm="0">
                                          <p:val>
                                            <p:strVal val="#ppt_x"/>
                                          </p:val>
                                        </p:tav>
                                        <p:tav tm="100000">
                                          <p:val>
                                            <p:strVal val="#ppt_x"/>
                                          </p:val>
                                        </p:tav>
                                      </p:tavLst>
                                    </p:anim>
                                    <p:anim calcmode="lin" valueType="num">
                                      <p:cBhvr>
                                        <p:cTn id="29"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16983" y="2345922"/>
            <a:ext cx="2682452" cy="1628011"/>
          </a:xfrm>
          <a:prstGeom prst="rect">
            <a:avLst/>
          </a:prstGeom>
          <a:noFill/>
        </p:spPr>
        <p:txBody>
          <a:bodyPr wrap="none" rtlCol="0">
            <a:noAutofit/>
          </a:bodyPr>
          <a:lstStyle/>
          <a:p>
            <a:pPr>
              <a:spcBef>
                <a:spcPts val="1000"/>
              </a:spcBef>
            </a:pPr>
            <a:r>
              <a:rPr lang="en-US" altLang="zh-CN" sz="9600" i="1" dirty="0">
                <a:gradFill>
                  <a:gsLst>
                    <a:gs pos="0">
                      <a:schemeClr val="accent6">
                        <a:lumMod val="60000"/>
                        <a:lumOff val="40000"/>
                      </a:schemeClr>
                    </a:gs>
                    <a:gs pos="100000">
                      <a:schemeClr val="accent5"/>
                    </a:gs>
                  </a:gsLst>
                  <a:lin ang="10800000" scaled="1"/>
                </a:gradFill>
                <a:latin typeface="+mj-ea"/>
                <a:ea typeface="+mj-ea"/>
              </a:rPr>
              <a:t>04.</a:t>
            </a:r>
            <a:endParaRPr lang="zh-CN" altLang="en-US" sz="7200" i="1" dirty="0">
              <a:gradFill>
                <a:gsLst>
                  <a:gs pos="0">
                    <a:schemeClr val="accent6">
                      <a:lumMod val="60000"/>
                      <a:lumOff val="40000"/>
                    </a:schemeClr>
                  </a:gs>
                  <a:gs pos="100000">
                    <a:schemeClr val="accent5"/>
                  </a:gs>
                </a:gsLst>
                <a:lin ang="10800000" scaled="1"/>
              </a:gradFill>
              <a:latin typeface="+mj-ea"/>
              <a:ea typeface="+mj-ea"/>
            </a:endParaRPr>
          </a:p>
        </p:txBody>
      </p:sp>
      <p:sp>
        <p:nvSpPr>
          <p:cNvPr id="7" name="文本框 6"/>
          <p:cNvSpPr txBox="1"/>
          <p:nvPr/>
        </p:nvSpPr>
        <p:spPr>
          <a:xfrm>
            <a:off x="10628671" y="760335"/>
            <a:ext cx="646331" cy="1308040"/>
          </a:xfrm>
          <a:prstGeom prst="rect">
            <a:avLst/>
          </a:prstGeom>
          <a:noFill/>
        </p:spPr>
        <p:txBody>
          <a:bodyPr vert="eaVert" wrap="square" rtlCol="0">
            <a:spAutoFit/>
          </a:bodyPr>
          <a:lstStyle/>
          <a:p>
            <a:pPr>
              <a:lnSpc>
                <a:spcPct val="150000"/>
              </a:lnSpc>
            </a:pPr>
            <a:r>
              <a:rPr lang="en-US" altLang="zh-CN" sz="500" dirty="0">
                <a:solidFill>
                  <a:schemeClr val="accent1"/>
                </a:solidFill>
              </a:rPr>
              <a:t>You can enter the content about the progress of the work here You can enter the content, You can enter the content about the progress of the work</a:t>
            </a:r>
            <a:endParaRPr lang="zh-CN" altLang="en-US" dirty="0"/>
          </a:p>
        </p:txBody>
      </p:sp>
      <p:sp>
        <p:nvSpPr>
          <p:cNvPr id="5" name="平行四边形 4"/>
          <p:cNvSpPr/>
          <p:nvPr/>
        </p:nvSpPr>
        <p:spPr>
          <a:xfrm>
            <a:off x="2813882" y="2499990"/>
            <a:ext cx="2814209" cy="1069435"/>
          </a:xfrm>
          <a:prstGeom prst="parallelogram">
            <a:avLst/>
          </a:prstGeom>
          <a:gradFill>
            <a:gsLst>
              <a:gs pos="0">
                <a:schemeClr val="tx1">
                  <a:alpha val="0"/>
                </a:schemeClr>
              </a:gs>
              <a:gs pos="100000">
                <a:schemeClr val="accent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3204194" y="2662476"/>
            <a:ext cx="2080240" cy="346796"/>
          </a:xfrm>
          <a:prstGeom prst="rect">
            <a:avLst/>
          </a:prstGeom>
          <a:noFill/>
        </p:spPr>
        <p:txBody>
          <a:bodyPr wrap="none" rtlCol="0">
            <a:noAutofit/>
          </a:bodyPr>
          <a:lstStyle/>
          <a:p>
            <a:pPr algn="l">
              <a:spcBef>
                <a:spcPts val="1000"/>
              </a:spcBef>
            </a:pPr>
            <a:r>
              <a:rPr lang="zh-CN" altLang="en-US" sz="2400" b="1" i="1" dirty="0">
                <a:solidFill>
                  <a:schemeClr val="tx2"/>
                </a:solidFill>
                <a:latin typeface="+mj-ea"/>
                <a:ea typeface="+mj-ea"/>
                <a:sym typeface="+mn-ea"/>
              </a:rPr>
              <a:t>后续优化方向</a:t>
            </a:r>
            <a:endParaRPr lang="zh-CN" altLang="en-US" sz="2400" b="1" i="1" dirty="0">
              <a:solidFill>
                <a:schemeClr val="tx2"/>
              </a:solidFill>
              <a:latin typeface="+mj-ea"/>
              <a:ea typeface="+mj-ea"/>
            </a:endParaRPr>
          </a:p>
        </p:txBody>
      </p:sp>
      <p:sp>
        <p:nvSpPr>
          <p:cNvPr id="4" name="灯片编号占位符 3"/>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p:bldP spid="5"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40647" y="248053"/>
            <a:ext cx="2616065" cy="587174"/>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后续优化方向</a:t>
            </a:r>
            <a:endParaRPr lang="zh-CN" altLang="en-US" sz="2800" b="1" dirty="0">
              <a:solidFill>
                <a:schemeClr val="tx2"/>
              </a:solidFill>
              <a:latin typeface="+mj-ea"/>
              <a:ea typeface="+mj-ea"/>
            </a:endParaRPr>
          </a:p>
        </p:txBody>
      </p:sp>
      <p:grpSp>
        <p:nvGrpSpPr>
          <p:cNvPr id="9" name="组合 8"/>
          <p:cNvGrpSpPr/>
          <p:nvPr>
            <p:custDataLst>
              <p:tags r:id="rId1"/>
            </p:custDataLst>
          </p:nvPr>
        </p:nvGrpSpPr>
        <p:grpSpPr>
          <a:xfrm>
            <a:off x="57838" y="3092455"/>
            <a:ext cx="3048035" cy="1901746"/>
            <a:chOff x="1548678" y="2421674"/>
            <a:chExt cx="3048035" cy="1901746"/>
          </a:xfrm>
        </p:grpSpPr>
        <p:sp>
          <p:nvSpPr>
            <p:cNvPr id="6" name="椭圆 5"/>
            <p:cNvSpPr/>
            <p:nvPr>
              <p:custDataLst>
                <p:tags r:id="rId2"/>
              </p:custDataLst>
            </p:nvPr>
          </p:nvSpPr>
          <p:spPr>
            <a:xfrm>
              <a:off x="2126333" y="2421674"/>
              <a:ext cx="1901746" cy="1901746"/>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3"/>
              </p:custDataLst>
            </p:nvPr>
          </p:nvSpPr>
          <p:spPr>
            <a:xfrm>
              <a:off x="2339174" y="2606075"/>
              <a:ext cx="1476063" cy="15259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2513053" y="3195173"/>
              <a:ext cx="1128175" cy="346796"/>
            </a:xfrm>
            <a:prstGeom prst="rect">
              <a:avLst/>
            </a:prstGeom>
            <a:noFill/>
          </p:spPr>
          <p:txBody>
            <a:bodyPr wrap="none" rtlCol="0">
              <a:noAutofit/>
            </a:bodyPr>
            <a:lstStyle/>
            <a:p>
              <a:pPr algn="ctr">
                <a:spcBef>
                  <a:spcPts val="1000"/>
                </a:spcBef>
              </a:pPr>
              <a:r>
                <a:rPr lang="zh-CN" altLang="zh-CN" sz="2000" b="1" dirty="0">
                  <a:solidFill>
                    <a:schemeClr val="accent6">
                      <a:lumMod val="60000"/>
                      <a:lumOff val="40000"/>
                    </a:schemeClr>
                  </a:solidFill>
                  <a:latin typeface="+mj-ea"/>
                  <a:ea typeface="+mj-ea"/>
                </a:rPr>
                <a:t>增加测试量</a:t>
              </a:r>
              <a:endParaRPr lang="zh-CN" altLang="zh-CN" sz="2000" b="1" dirty="0">
                <a:solidFill>
                  <a:schemeClr val="accent6">
                    <a:lumMod val="60000"/>
                    <a:lumOff val="40000"/>
                  </a:schemeClr>
                </a:solidFill>
                <a:latin typeface="+mj-ea"/>
                <a:ea typeface="+mj-ea"/>
              </a:endParaRPr>
            </a:p>
          </p:txBody>
        </p:sp>
        <p:sp>
          <p:nvSpPr>
            <p:cNvPr id="4" name="文本占位符 5"/>
            <p:cNvSpPr txBox="1"/>
            <p:nvPr>
              <p:custDataLst>
                <p:tags r:id="rId5"/>
              </p:custDataLst>
            </p:nvPr>
          </p:nvSpPr>
          <p:spPr>
            <a:xfrm>
              <a:off x="1548678" y="3821884"/>
              <a:ext cx="3048035" cy="4407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t">
                <a:lnSpc>
                  <a:spcPct val="150000"/>
                </a:lnSpc>
                <a:buNone/>
              </a:pPr>
              <a:r>
                <a:rPr lang="zh-CN" altLang="en-US" sz="1600" dirty="0">
                  <a:solidFill>
                    <a:schemeClr val="tx2"/>
                  </a:solidFill>
                  <a:latin typeface="+mn-ea"/>
                </a:rPr>
                <a:t>由于</a:t>
              </a:r>
              <a:r>
                <a:rPr lang="en-US" altLang="zh-CN" sz="1600" dirty="0">
                  <a:solidFill>
                    <a:schemeClr val="tx2"/>
                  </a:solidFill>
                  <a:latin typeface="+mn-ea"/>
                </a:rPr>
                <a:t>token</a:t>
              </a:r>
              <a:r>
                <a:rPr lang="zh-CN" altLang="en-US" sz="1600" dirty="0">
                  <a:solidFill>
                    <a:schemeClr val="tx2"/>
                  </a:solidFill>
                  <a:latin typeface="+mn-ea"/>
                </a:rPr>
                <a:t>有限，目前项目测试量不足，可能存在隐性问题需要加大测试量才能更好的发现</a:t>
              </a:r>
              <a:endParaRPr lang="zh-CN" altLang="en-US" sz="1600" dirty="0">
                <a:solidFill>
                  <a:schemeClr val="tx2"/>
                </a:solidFill>
                <a:latin typeface="+mn-ea"/>
              </a:endParaRPr>
            </a:p>
          </p:txBody>
        </p:sp>
      </p:grpSp>
      <p:grpSp>
        <p:nvGrpSpPr>
          <p:cNvPr id="11" name="组合 10"/>
          <p:cNvGrpSpPr/>
          <p:nvPr>
            <p:custDataLst>
              <p:tags r:id="rId6"/>
            </p:custDataLst>
          </p:nvPr>
        </p:nvGrpSpPr>
        <p:grpSpPr>
          <a:xfrm>
            <a:off x="1351651" y="1274962"/>
            <a:ext cx="6492875" cy="1901746"/>
            <a:chOff x="-250277" y="2421674"/>
            <a:chExt cx="6492875" cy="1901746"/>
          </a:xfrm>
        </p:grpSpPr>
        <p:sp>
          <p:nvSpPr>
            <p:cNvPr id="23" name="椭圆 22"/>
            <p:cNvSpPr/>
            <p:nvPr>
              <p:custDataLst>
                <p:tags r:id="rId7"/>
              </p:custDataLst>
            </p:nvPr>
          </p:nvSpPr>
          <p:spPr>
            <a:xfrm>
              <a:off x="2126333" y="2421674"/>
              <a:ext cx="1901746" cy="1901746"/>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custDataLst>
                <p:tags r:id="rId8"/>
              </p:custDataLst>
            </p:nvPr>
          </p:nvSpPr>
          <p:spPr>
            <a:xfrm>
              <a:off x="2339174" y="2606075"/>
              <a:ext cx="1476063" cy="15259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custDataLst>
                <p:tags r:id="rId9"/>
              </p:custDataLst>
            </p:nvPr>
          </p:nvSpPr>
          <p:spPr>
            <a:xfrm>
              <a:off x="-250277" y="3192564"/>
              <a:ext cx="6492875" cy="346710"/>
            </a:xfrm>
            <a:prstGeom prst="rect">
              <a:avLst/>
            </a:prstGeom>
            <a:noFill/>
          </p:spPr>
          <p:txBody>
            <a:bodyPr wrap="none" rtlCol="0">
              <a:noAutofit/>
            </a:bodyPr>
            <a:lstStyle/>
            <a:p>
              <a:pPr algn="ctr">
                <a:spcBef>
                  <a:spcPts val="1000"/>
                </a:spcBef>
              </a:pPr>
              <a:r>
                <a:rPr lang="zh-CN" altLang="en-US" sz="2000" b="1" dirty="0">
                  <a:solidFill>
                    <a:schemeClr val="accent6">
                      <a:lumMod val="60000"/>
                      <a:lumOff val="40000"/>
                    </a:schemeClr>
                  </a:solidFill>
                  <a:latin typeface="+mj-ea"/>
                  <a:ea typeface="+mj-ea"/>
                </a:rPr>
                <a:t>配置</a:t>
              </a:r>
              <a:r>
                <a:rPr lang="en-US" altLang="zh-CN" sz="2000" b="1" dirty="0">
                  <a:solidFill>
                    <a:schemeClr val="accent6">
                      <a:lumMod val="60000"/>
                      <a:lumOff val="40000"/>
                    </a:schemeClr>
                  </a:solidFill>
                  <a:latin typeface="+mj-ea"/>
                  <a:ea typeface="+mj-ea"/>
                </a:rPr>
                <a:t>openKylin</a:t>
              </a:r>
              <a:r>
                <a:rPr lang="zh-CN" altLang="en-US" sz="2000" b="1" dirty="0">
                  <a:solidFill>
                    <a:schemeClr val="accent6">
                      <a:lumMod val="60000"/>
                      <a:lumOff val="40000"/>
                    </a:schemeClr>
                  </a:solidFill>
                  <a:latin typeface="+mj-ea"/>
                  <a:ea typeface="+mj-ea"/>
                </a:rPr>
                <a:t>专属知识库</a:t>
              </a:r>
              <a:endParaRPr lang="zh-CN" altLang="en-US" sz="2000" b="1" dirty="0">
                <a:solidFill>
                  <a:schemeClr val="accent6">
                    <a:lumMod val="60000"/>
                    <a:lumOff val="40000"/>
                  </a:schemeClr>
                </a:solidFill>
                <a:latin typeface="+mj-ea"/>
                <a:ea typeface="+mj-ea"/>
              </a:endParaRPr>
            </a:p>
          </p:txBody>
        </p:sp>
        <p:sp>
          <p:nvSpPr>
            <p:cNvPr id="28" name="文本占位符 5"/>
            <p:cNvSpPr txBox="1"/>
            <p:nvPr>
              <p:custDataLst>
                <p:tags r:id="rId10"/>
              </p:custDataLst>
            </p:nvPr>
          </p:nvSpPr>
          <p:spPr>
            <a:xfrm>
              <a:off x="1503593" y="3798389"/>
              <a:ext cx="3048035" cy="4407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t">
                <a:lnSpc>
                  <a:spcPct val="150000"/>
                </a:lnSpc>
                <a:buNone/>
              </a:pPr>
              <a:r>
                <a:rPr lang="zh-CN" altLang="en-US" sz="1600" dirty="0">
                  <a:solidFill>
                    <a:schemeClr val="tx2"/>
                  </a:solidFill>
                  <a:latin typeface="+mn-ea"/>
                </a:rPr>
                <a:t>建立知识更新自动化机制，对接官网公告、文档修订接口，实现知识库内容实时同步</a:t>
              </a:r>
              <a:endParaRPr lang="zh-CN" altLang="en-US" sz="1600" dirty="0">
                <a:solidFill>
                  <a:schemeClr val="tx2"/>
                </a:solidFill>
                <a:latin typeface="+mn-ea"/>
              </a:endParaRPr>
            </a:p>
          </p:txBody>
        </p:sp>
      </p:grpSp>
      <p:grpSp>
        <p:nvGrpSpPr>
          <p:cNvPr id="31" name="组合 30"/>
          <p:cNvGrpSpPr/>
          <p:nvPr>
            <p:custDataLst>
              <p:tags r:id="rId11"/>
            </p:custDataLst>
          </p:nvPr>
        </p:nvGrpSpPr>
        <p:grpSpPr>
          <a:xfrm>
            <a:off x="4268919" y="3092253"/>
            <a:ext cx="6149340" cy="3298190"/>
            <a:chOff x="10708" y="2421674"/>
            <a:chExt cx="6149340" cy="3298190"/>
          </a:xfrm>
        </p:grpSpPr>
        <p:sp>
          <p:nvSpPr>
            <p:cNvPr id="32" name="椭圆 31"/>
            <p:cNvSpPr/>
            <p:nvPr>
              <p:custDataLst>
                <p:tags r:id="rId12"/>
              </p:custDataLst>
            </p:nvPr>
          </p:nvSpPr>
          <p:spPr>
            <a:xfrm>
              <a:off x="2126333" y="2421674"/>
              <a:ext cx="1901746" cy="1901746"/>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custDataLst>
                <p:tags r:id="rId13"/>
              </p:custDataLst>
            </p:nvPr>
          </p:nvSpPr>
          <p:spPr>
            <a:xfrm>
              <a:off x="2339174" y="2606075"/>
              <a:ext cx="1476063" cy="15259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custDataLst>
                <p:tags r:id="rId14"/>
              </p:custDataLst>
            </p:nvPr>
          </p:nvSpPr>
          <p:spPr>
            <a:xfrm>
              <a:off x="10708" y="3195104"/>
              <a:ext cx="6149340" cy="346710"/>
            </a:xfrm>
            <a:prstGeom prst="rect">
              <a:avLst/>
            </a:prstGeom>
            <a:noFill/>
          </p:spPr>
          <p:txBody>
            <a:bodyPr wrap="none" rtlCol="0">
              <a:noAutofit/>
            </a:bodyPr>
            <a:lstStyle/>
            <a:p>
              <a:pPr algn="ctr">
                <a:spcBef>
                  <a:spcPts val="1000"/>
                </a:spcBef>
              </a:pPr>
              <a:r>
                <a:rPr lang="zh-CN" altLang="en-US" sz="2000" b="1" dirty="0">
                  <a:solidFill>
                    <a:schemeClr val="accent6">
                      <a:lumMod val="60000"/>
                      <a:lumOff val="40000"/>
                    </a:schemeClr>
                  </a:solidFill>
                  <a:latin typeface="+mj-ea"/>
                  <a:ea typeface="+mj-ea"/>
                </a:rPr>
                <a:t>全链路工作流升级</a:t>
              </a:r>
              <a:endParaRPr lang="zh-CN" altLang="en-US" sz="2000" b="1" dirty="0">
                <a:solidFill>
                  <a:schemeClr val="accent6">
                    <a:lumMod val="60000"/>
                    <a:lumOff val="40000"/>
                  </a:schemeClr>
                </a:solidFill>
                <a:latin typeface="+mj-ea"/>
                <a:ea typeface="+mj-ea"/>
              </a:endParaRPr>
            </a:p>
          </p:txBody>
        </p:sp>
        <p:sp>
          <p:nvSpPr>
            <p:cNvPr id="35" name="文本占位符 5"/>
            <p:cNvSpPr txBox="1"/>
            <p:nvPr>
              <p:custDataLst>
                <p:tags r:id="rId15"/>
              </p:custDataLst>
            </p:nvPr>
          </p:nvSpPr>
          <p:spPr>
            <a:xfrm>
              <a:off x="1548678" y="3814229"/>
              <a:ext cx="3048000" cy="19056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t">
                <a:lnSpc>
                  <a:spcPct val="150000"/>
                </a:lnSpc>
                <a:buNone/>
              </a:pPr>
              <a:r>
                <a:rPr lang="zh-CN" altLang="en-US" sz="1600" dirty="0">
                  <a:solidFill>
                    <a:schemeClr val="tx2"/>
                  </a:solidFill>
                  <a:latin typeface="+mn-ea"/>
                </a:rPr>
                <a:t>融合关键词匹配、语义相似度计算与上下文关联分析，提升复杂问题的检索精准度；优化多轮对话机制，支持用户连续追问</a:t>
              </a:r>
              <a:endParaRPr lang="zh-CN" altLang="en-US" sz="1600" dirty="0">
                <a:solidFill>
                  <a:schemeClr val="tx2"/>
                </a:solidFill>
                <a:latin typeface="+mn-ea"/>
              </a:endParaRPr>
            </a:p>
          </p:txBody>
        </p:sp>
      </p:grpSp>
      <p:sp>
        <p:nvSpPr>
          <p:cNvPr id="10" name="灯片编号占位符 9"/>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grpSp>
        <p:nvGrpSpPr>
          <p:cNvPr id="2" name="组合 1"/>
          <p:cNvGrpSpPr/>
          <p:nvPr/>
        </p:nvGrpSpPr>
        <p:grpSpPr>
          <a:xfrm>
            <a:off x="8598906" y="1237497"/>
            <a:ext cx="3048000" cy="2953385"/>
            <a:chOff x="1548678" y="2421674"/>
            <a:chExt cx="3048000" cy="2953385"/>
          </a:xfrm>
        </p:grpSpPr>
        <p:sp>
          <p:nvSpPr>
            <p:cNvPr id="12" name="椭圆 11"/>
            <p:cNvSpPr/>
            <p:nvPr/>
          </p:nvSpPr>
          <p:spPr>
            <a:xfrm>
              <a:off x="2126333" y="2421674"/>
              <a:ext cx="1901746" cy="1901746"/>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339174" y="2606075"/>
              <a:ext cx="1476063" cy="15259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08608" y="3195173"/>
              <a:ext cx="1128175" cy="346796"/>
            </a:xfrm>
            <a:prstGeom prst="rect">
              <a:avLst/>
            </a:prstGeom>
            <a:noFill/>
          </p:spPr>
          <p:txBody>
            <a:bodyPr wrap="none" rtlCol="0">
              <a:noAutofit/>
            </a:bodyPr>
            <a:lstStyle/>
            <a:p>
              <a:pPr algn="ctr">
                <a:spcBef>
                  <a:spcPts val="1000"/>
                </a:spcBef>
              </a:pPr>
              <a:r>
                <a:rPr lang="en-US" altLang="zh-CN" sz="2000" b="1" dirty="0">
                  <a:solidFill>
                    <a:schemeClr val="accent6">
                      <a:lumMod val="60000"/>
                      <a:lumOff val="40000"/>
                    </a:schemeClr>
                  </a:solidFill>
                  <a:latin typeface="+mj-ea"/>
                  <a:ea typeface="+mj-ea"/>
                </a:rPr>
                <a:t> </a:t>
              </a:r>
              <a:r>
                <a:rPr lang="zh-CN" altLang="en-US" sz="2000" b="1" dirty="0">
                  <a:solidFill>
                    <a:schemeClr val="accent6">
                      <a:lumMod val="60000"/>
                      <a:lumOff val="40000"/>
                    </a:schemeClr>
                  </a:solidFill>
                  <a:latin typeface="+mj-ea"/>
                  <a:ea typeface="+mj-ea"/>
                </a:rPr>
                <a:t>新增多模态交互</a:t>
              </a:r>
              <a:endParaRPr lang="zh-CN" altLang="en-US" sz="2000" b="1" dirty="0">
                <a:solidFill>
                  <a:schemeClr val="accent6">
                    <a:lumMod val="60000"/>
                    <a:lumOff val="40000"/>
                  </a:schemeClr>
                </a:solidFill>
                <a:latin typeface="+mj-ea"/>
                <a:ea typeface="+mj-ea"/>
              </a:endParaRPr>
            </a:p>
          </p:txBody>
        </p:sp>
        <p:sp>
          <p:nvSpPr>
            <p:cNvPr id="15" name="文本占位符 5"/>
            <p:cNvSpPr txBox="1"/>
            <p:nvPr/>
          </p:nvSpPr>
          <p:spPr>
            <a:xfrm>
              <a:off x="1548678" y="3835819"/>
              <a:ext cx="3048000" cy="15392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t">
                <a:lnSpc>
                  <a:spcPct val="150000"/>
                </a:lnSpc>
                <a:buNone/>
              </a:pPr>
              <a:r>
                <a:rPr lang="zh-CN" altLang="en-US" sz="1600" dirty="0">
                  <a:solidFill>
                    <a:schemeClr val="tx2"/>
                  </a:solidFill>
                  <a:latin typeface="+mn-ea"/>
                </a:rPr>
                <a:t>拓展交互形式，支持图片、文档等多模态输入输出，满足用户上传报错截图等多种需求</a:t>
              </a:r>
              <a:endParaRPr lang="zh-CN" altLang="en-US" sz="1600" dirty="0">
                <a:solidFill>
                  <a:schemeClr val="tx2"/>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p:cNvSpPr/>
          <p:nvPr/>
        </p:nvSpPr>
        <p:spPr>
          <a:xfrm>
            <a:off x="1790742" y="2485162"/>
            <a:ext cx="2814209" cy="1069435"/>
          </a:xfrm>
          <a:prstGeom prst="parallelogram">
            <a:avLst/>
          </a:prstGeom>
          <a:gradFill>
            <a:gsLst>
              <a:gs pos="0">
                <a:schemeClr val="tx1">
                  <a:alpha val="0"/>
                </a:schemeClr>
              </a:gs>
              <a:gs pos="100000">
                <a:schemeClr val="accent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2181054" y="2647648"/>
            <a:ext cx="2080240" cy="346796"/>
          </a:xfrm>
          <a:prstGeom prst="rect">
            <a:avLst/>
          </a:prstGeom>
          <a:noFill/>
        </p:spPr>
        <p:txBody>
          <a:bodyPr wrap="none" rtlCol="0">
            <a:noAutofit/>
          </a:bodyPr>
          <a:lstStyle/>
          <a:p>
            <a:pPr>
              <a:spcBef>
                <a:spcPts val="1000"/>
              </a:spcBef>
            </a:pPr>
            <a:r>
              <a:rPr lang="zh-CN" altLang="en-US" sz="2400" b="1" i="1" dirty="0">
                <a:solidFill>
                  <a:schemeClr val="tx2"/>
                </a:solidFill>
                <a:latin typeface="+mj-ea"/>
                <a:ea typeface="+mj-ea"/>
              </a:rPr>
              <a:t>感谢观看</a:t>
            </a:r>
            <a:endParaRPr lang="zh-CN" altLang="en-US" sz="2400" b="1" i="1" dirty="0">
              <a:solidFill>
                <a:schemeClr val="tx2"/>
              </a:solidFill>
              <a:latin typeface="+mj-ea"/>
              <a:ea typeface="+mj-ea"/>
            </a:endParaRPr>
          </a:p>
        </p:txBody>
      </p:sp>
      <p:sp>
        <p:nvSpPr>
          <p:cNvPr id="4" name="灯片编号占位符 3"/>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81238" y="2331094"/>
            <a:ext cx="2682452" cy="1628011"/>
          </a:xfrm>
          <a:prstGeom prst="rect">
            <a:avLst/>
          </a:prstGeom>
          <a:noFill/>
        </p:spPr>
        <p:txBody>
          <a:bodyPr wrap="none" rtlCol="0">
            <a:noAutofit/>
          </a:bodyPr>
          <a:lstStyle/>
          <a:p>
            <a:pPr>
              <a:spcBef>
                <a:spcPts val="1000"/>
              </a:spcBef>
            </a:pPr>
            <a:r>
              <a:rPr lang="en-US" altLang="zh-CN" sz="9600" b="1" i="1" dirty="0">
                <a:gradFill>
                  <a:gsLst>
                    <a:gs pos="0">
                      <a:schemeClr val="accent6">
                        <a:lumMod val="60000"/>
                        <a:lumOff val="40000"/>
                      </a:schemeClr>
                    </a:gs>
                    <a:gs pos="100000">
                      <a:schemeClr val="accent5"/>
                    </a:gs>
                  </a:gsLst>
                  <a:lin ang="10800000" scaled="1"/>
                </a:gradFill>
                <a:latin typeface="+mj-ea"/>
                <a:ea typeface="+mj-ea"/>
              </a:rPr>
              <a:t>01.</a:t>
            </a:r>
            <a:endParaRPr lang="zh-CN" altLang="en-US" sz="7200" i="1" dirty="0">
              <a:gradFill>
                <a:gsLst>
                  <a:gs pos="0">
                    <a:schemeClr val="accent6">
                      <a:lumMod val="60000"/>
                      <a:lumOff val="40000"/>
                    </a:schemeClr>
                  </a:gs>
                  <a:gs pos="100000">
                    <a:schemeClr val="accent5"/>
                  </a:gs>
                </a:gsLst>
                <a:lin ang="10800000" scaled="1"/>
              </a:gradFill>
              <a:latin typeface="+mj-ea"/>
              <a:ea typeface="+mj-ea"/>
            </a:endParaRPr>
          </a:p>
        </p:txBody>
      </p:sp>
      <p:sp>
        <p:nvSpPr>
          <p:cNvPr id="7" name="文本框 6"/>
          <p:cNvSpPr txBox="1"/>
          <p:nvPr/>
        </p:nvSpPr>
        <p:spPr>
          <a:xfrm>
            <a:off x="10628671" y="760335"/>
            <a:ext cx="646331" cy="1308040"/>
          </a:xfrm>
          <a:prstGeom prst="rect">
            <a:avLst/>
          </a:prstGeom>
          <a:noFill/>
        </p:spPr>
        <p:txBody>
          <a:bodyPr vert="eaVert" wrap="square" rtlCol="0">
            <a:spAutoFit/>
          </a:bodyPr>
          <a:lstStyle/>
          <a:p>
            <a:pPr>
              <a:lnSpc>
                <a:spcPct val="150000"/>
              </a:lnSpc>
            </a:pPr>
            <a:r>
              <a:rPr lang="en-US" altLang="zh-CN" sz="500" dirty="0">
                <a:solidFill>
                  <a:schemeClr val="accent1"/>
                </a:solidFill>
              </a:rPr>
              <a:t>You can enter the content about the progress of the work here You can enter the content, You can enter the content about the progress of the work</a:t>
            </a:r>
            <a:endParaRPr lang="zh-CN" altLang="en-US" dirty="0"/>
          </a:p>
        </p:txBody>
      </p:sp>
      <p:sp>
        <p:nvSpPr>
          <p:cNvPr id="5" name="平行四边形 4"/>
          <p:cNvSpPr/>
          <p:nvPr/>
        </p:nvSpPr>
        <p:spPr>
          <a:xfrm>
            <a:off x="2813882" y="2499990"/>
            <a:ext cx="2814209" cy="1069435"/>
          </a:xfrm>
          <a:prstGeom prst="parallelogram">
            <a:avLst/>
          </a:prstGeom>
          <a:gradFill>
            <a:gsLst>
              <a:gs pos="0">
                <a:schemeClr val="tx1">
                  <a:alpha val="0"/>
                </a:schemeClr>
              </a:gs>
              <a:gs pos="100000">
                <a:schemeClr val="accent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3204194" y="2662476"/>
            <a:ext cx="2080240" cy="346796"/>
          </a:xfrm>
          <a:prstGeom prst="rect">
            <a:avLst/>
          </a:prstGeom>
          <a:noFill/>
        </p:spPr>
        <p:txBody>
          <a:bodyPr wrap="none" rtlCol="0">
            <a:noAutofit/>
          </a:bodyPr>
          <a:lstStyle/>
          <a:p>
            <a:pPr algn="l">
              <a:spcBef>
                <a:spcPts val="1000"/>
              </a:spcBef>
            </a:pPr>
            <a:r>
              <a:rPr lang="zh-CN" altLang="zh-CN" sz="2400" b="1" i="1" dirty="0">
                <a:solidFill>
                  <a:schemeClr val="tx2"/>
                </a:solidFill>
                <a:latin typeface="+mj-ea"/>
                <a:ea typeface="+mj-ea"/>
                <a:sym typeface="+mn-ea"/>
              </a:rPr>
              <a:t>背景与项目</a:t>
            </a:r>
            <a:r>
              <a:rPr lang="zh-CN" altLang="en-US" sz="2400" b="1" i="1" dirty="0">
                <a:solidFill>
                  <a:schemeClr val="tx2"/>
                </a:solidFill>
                <a:latin typeface="+mj-ea"/>
                <a:ea typeface="+mj-ea"/>
                <a:sym typeface="+mn-ea"/>
              </a:rPr>
              <a:t>简介</a:t>
            </a:r>
            <a:endParaRPr lang="zh-CN" altLang="en-US" sz="2400" b="1" i="1" dirty="0">
              <a:solidFill>
                <a:schemeClr val="tx2"/>
              </a:solidFill>
              <a:latin typeface="+mj-ea"/>
              <a:ea typeface="+mj-ea"/>
              <a:sym typeface="+mn-ea"/>
            </a:endParaRPr>
          </a:p>
          <a:p>
            <a:pPr>
              <a:spcBef>
                <a:spcPts val="1000"/>
              </a:spcBef>
            </a:pPr>
            <a:endParaRPr lang="zh-CN" altLang="en-US" sz="2400" b="1" i="1" dirty="0">
              <a:solidFill>
                <a:schemeClr val="tx2"/>
              </a:solidFill>
              <a:latin typeface="+mj-ea"/>
              <a:ea typeface="+mj-ea"/>
            </a:endParaRPr>
          </a:p>
        </p:txBody>
      </p:sp>
      <p:sp>
        <p:nvSpPr>
          <p:cNvPr id="4" name="灯片编号占位符 3"/>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p:bldP spid="5"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0665" y="248285"/>
            <a:ext cx="4766945" cy="587375"/>
          </a:xfrm>
          <a:prstGeom prst="rect">
            <a:avLst/>
          </a:prstGeom>
          <a:noFill/>
        </p:spPr>
        <p:txBody>
          <a:bodyPr wrap="none" rtlCol="0">
            <a:noAutofit/>
          </a:bodyPr>
          <a:lstStyle/>
          <a:p>
            <a:pPr algn="l">
              <a:spcBef>
                <a:spcPts val="1000"/>
              </a:spcBef>
            </a:pPr>
            <a:r>
              <a:rPr lang="zh-CN" altLang="en-US" sz="2800" b="1" dirty="0">
                <a:solidFill>
                  <a:schemeClr val="tx2"/>
                </a:solidFill>
                <a:latin typeface="+mj-ea"/>
                <a:ea typeface="+mj-ea"/>
                <a:sym typeface="+mn-ea"/>
              </a:rPr>
              <a:t>背景与</a:t>
            </a:r>
            <a:r>
              <a:rPr lang="zh-CN" altLang="en-US" sz="2800" b="1" dirty="0">
                <a:solidFill>
                  <a:schemeClr val="tx2"/>
                </a:solidFill>
                <a:latin typeface="+mj-ea"/>
                <a:ea typeface="+mj-ea"/>
              </a:rPr>
              <a:t>项目简介</a:t>
            </a:r>
            <a:r>
              <a:rPr lang="en-US" altLang="zh-CN" sz="2800" b="1" dirty="0">
                <a:solidFill>
                  <a:schemeClr val="tx2"/>
                </a:solidFill>
                <a:latin typeface="+mj-ea"/>
                <a:ea typeface="+mj-ea"/>
              </a:rPr>
              <a:t>——</a:t>
            </a:r>
            <a:r>
              <a:rPr lang="zh-CN" altLang="en-US" sz="2800" b="1" dirty="0">
                <a:solidFill>
                  <a:schemeClr val="tx2"/>
                </a:solidFill>
                <a:latin typeface="+mj-ea"/>
                <a:ea typeface="+mj-ea"/>
              </a:rPr>
              <a:t>项目背景</a:t>
            </a:r>
            <a:endParaRPr lang="zh-CN" altLang="en-US" sz="2800" b="1" dirty="0">
              <a:solidFill>
                <a:schemeClr val="tx2"/>
              </a:solidFill>
              <a:latin typeface="+mj-ea"/>
              <a:ea typeface="+mj-ea"/>
            </a:endParaRPr>
          </a:p>
        </p:txBody>
      </p:sp>
      <p:sp>
        <p:nvSpPr>
          <p:cNvPr id="22" name="文本占位符 5"/>
          <p:cNvSpPr txBox="1"/>
          <p:nvPr/>
        </p:nvSpPr>
        <p:spPr>
          <a:xfrm>
            <a:off x="537210" y="1328420"/>
            <a:ext cx="6440170" cy="49568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fontAlgn="t">
              <a:lnSpc>
                <a:spcPct val="100000"/>
              </a:lnSpc>
              <a:spcBef>
                <a:spcPts val="600"/>
              </a:spcBef>
              <a:buNone/>
            </a:pPr>
            <a:r>
              <a:rPr lang="zh-CN" altLang="en-US" sz="1400" dirty="0">
                <a:solidFill>
                  <a:schemeClr val="tx2"/>
                </a:solidFill>
                <a:latin typeface="+mn-ea"/>
              </a:rPr>
              <a:t>随着</a:t>
            </a:r>
            <a:r>
              <a:rPr lang="en-US" altLang="zh-CN" sz="1400" dirty="0">
                <a:solidFill>
                  <a:schemeClr val="tx2"/>
                </a:solidFill>
                <a:latin typeface="+mn-ea"/>
              </a:rPr>
              <a:t>openKylin</a:t>
            </a:r>
            <a:r>
              <a:rPr lang="zh-CN" altLang="en-US" sz="1400" dirty="0">
                <a:solidFill>
                  <a:schemeClr val="tx2"/>
                </a:solidFill>
                <a:latin typeface="+mn-ea"/>
              </a:rPr>
              <a:t>操作系统的快速发展，其官方网站</a:t>
            </a:r>
            <a:r>
              <a:rPr lang="zh-CN" altLang="en-US" sz="1400" dirty="0">
                <a:solidFill>
                  <a:schemeClr val="tx2"/>
                </a:solidFill>
                <a:latin typeface="+mn-ea"/>
                <a:hlinkClick r:id="rId1" action="ppaction://hlinkfile"/>
              </a:rPr>
              <a:t>（</a:t>
            </a:r>
            <a:r>
              <a:rPr lang="en-US" altLang="zh-CN" sz="1400" dirty="0">
                <a:solidFill>
                  <a:schemeClr val="tx2"/>
                </a:solidFill>
                <a:latin typeface="+mn-ea"/>
                <a:hlinkClick r:id="rId1" action="ppaction://hlinkfile"/>
              </a:rPr>
              <a:t>https://www.openkylin.top/index-cn.html</a:t>
            </a:r>
            <a:r>
              <a:rPr lang="zh-CN" altLang="en-US" sz="1400" dirty="0">
                <a:solidFill>
                  <a:schemeClr val="tx2"/>
                </a:solidFill>
                <a:latin typeface="+mn-ea"/>
                <a:hlinkClick r:id="rId1" action="ppaction://hlinkfile"/>
              </a:rPr>
              <a:t>）</a:t>
            </a:r>
            <a:r>
              <a:rPr lang="zh-CN" altLang="en-US" sz="1400" dirty="0">
                <a:solidFill>
                  <a:schemeClr val="tx2"/>
                </a:solidFill>
                <a:latin typeface="+mn-ea"/>
              </a:rPr>
              <a:t>已发展成为集多功能于一体的综合性服务平台。网站包含了</a:t>
            </a:r>
            <a:r>
              <a:rPr lang="en-US" altLang="zh-CN" sz="1400" dirty="0">
                <a:solidFill>
                  <a:schemeClr val="tx2"/>
                </a:solidFill>
                <a:latin typeface="+mn-ea"/>
              </a:rPr>
              <a:t>openKylin</a:t>
            </a:r>
            <a:r>
              <a:rPr lang="zh-CN" altLang="en-US" sz="1400" dirty="0">
                <a:solidFill>
                  <a:schemeClr val="tx2"/>
                </a:solidFill>
                <a:latin typeface="+mn-ea"/>
              </a:rPr>
              <a:t>系统下载、技术活动、比赛、用户社区交流、在线课程、文档中心等众多功能模块，内容丰富但结构复杂。有以下问题：</a:t>
            </a:r>
            <a:endParaRPr lang="zh-CN" altLang="en-US" sz="1400" dirty="0">
              <a:solidFill>
                <a:schemeClr val="tx2"/>
              </a:solidFill>
              <a:latin typeface="+mn-ea"/>
            </a:endParaRPr>
          </a:p>
          <a:p>
            <a:pPr marL="0" indent="457200" fontAlgn="t">
              <a:lnSpc>
                <a:spcPct val="100000"/>
              </a:lnSpc>
              <a:spcBef>
                <a:spcPts val="600"/>
              </a:spcBef>
              <a:buNone/>
            </a:pPr>
            <a:endParaRPr lang="zh-CN" altLang="en-US" sz="1400" dirty="0">
              <a:solidFill>
                <a:schemeClr val="tx2"/>
              </a:solidFill>
              <a:latin typeface="+mn-ea"/>
            </a:endParaRPr>
          </a:p>
          <a:p>
            <a:pPr marL="0" indent="0" fontAlgn="t">
              <a:lnSpc>
                <a:spcPct val="130000"/>
              </a:lnSpc>
              <a:spcBef>
                <a:spcPts val="600"/>
              </a:spcBef>
              <a:buNone/>
            </a:pPr>
            <a:r>
              <a:rPr lang="zh-CN" altLang="en-US" sz="1600" b="1" dirty="0">
                <a:solidFill>
                  <a:schemeClr val="accent6">
                    <a:lumMod val="60000"/>
                    <a:lumOff val="40000"/>
                  </a:schemeClr>
                </a:solidFill>
                <a:latin typeface="+mj-ea"/>
                <a:ea typeface="+mj-ea"/>
              </a:rPr>
              <a:t>①信息分散：</a:t>
            </a:r>
            <a:r>
              <a:rPr lang="zh-CN" altLang="en-US" sz="1400" dirty="0">
                <a:solidFill>
                  <a:schemeClr val="tx2"/>
                </a:solidFill>
                <a:latin typeface="+mn-ea"/>
              </a:rPr>
              <a:t>网站涵盖了丰富的功能模块，信息量庞大且分布广泛。</a:t>
            </a:r>
            <a:endParaRPr lang="zh-CN" altLang="en-US" sz="1400" dirty="0">
              <a:solidFill>
                <a:schemeClr val="tx2"/>
              </a:solidFill>
              <a:latin typeface="+mn-ea"/>
            </a:endParaRPr>
          </a:p>
          <a:p>
            <a:pPr marL="0" indent="0" fontAlgn="t">
              <a:lnSpc>
                <a:spcPct val="130000"/>
              </a:lnSpc>
              <a:spcBef>
                <a:spcPts val="600"/>
              </a:spcBef>
              <a:buNone/>
            </a:pPr>
            <a:r>
              <a:rPr lang="zh-CN" altLang="en-US" sz="1600" b="1" dirty="0">
                <a:solidFill>
                  <a:schemeClr val="accent6">
                    <a:lumMod val="60000"/>
                    <a:lumOff val="40000"/>
                  </a:schemeClr>
                </a:solidFill>
                <a:latin typeface="+mj-ea"/>
                <a:ea typeface="+mj-ea"/>
              </a:rPr>
              <a:t>②检索困难：</a:t>
            </a:r>
            <a:r>
              <a:rPr lang="zh-CN" altLang="en-US" sz="1400" dirty="0">
                <a:solidFill>
                  <a:schemeClr val="tx2"/>
                </a:solidFill>
                <a:latin typeface="+mn-ea"/>
              </a:rPr>
              <a:t>面对如此多样化的内容，普通用户往往难以快速定位到所需的具体信息，需要花费大量时间在网站中浏览和搜索。</a:t>
            </a:r>
            <a:endParaRPr lang="zh-CN" altLang="en-US" sz="1400" dirty="0">
              <a:solidFill>
                <a:schemeClr val="tx2"/>
              </a:solidFill>
              <a:latin typeface="+mn-ea"/>
            </a:endParaRPr>
          </a:p>
          <a:p>
            <a:pPr marL="0" indent="0" fontAlgn="t">
              <a:lnSpc>
                <a:spcPct val="130000"/>
              </a:lnSpc>
              <a:spcBef>
                <a:spcPts val="600"/>
              </a:spcBef>
              <a:buNone/>
            </a:pPr>
            <a:r>
              <a:rPr lang="zh-CN" altLang="en-US" sz="1600" b="1" dirty="0">
                <a:solidFill>
                  <a:schemeClr val="accent6">
                    <a:lumMod val="60000"/>
                    <a:lumOff val="40000"/>
                  </a:schemeClr>
                </a:solidFill>
                <a:latin typeface="+mj-ea"/>
                <a:ea typeface="+mj-ea"/>
              </a:rPr>
              <a:t>③参与门槛高：</a:t>
            </a:r>
            <a:r>
              <a:rPr lang="zh-CN" altLang="en-US" sz="1400" dirty="0">
                <a:solidFill>
                  <a:schemeClr val="tx2"/>
                </a:solidFill>
                <a:latin typeface="+mn-ea"/>
              </a:rPr>
              <a:t>对于希望参与open</a:t>
            </a:r>
            <a:r>
              <a:rPr lang="en-US" altLang="zh-CN" sz="1400" dirty="0">
                <a:solidFill>
                  <a:schemeClr val="tx2"/>
                </a:solidFill>
                <a:latin typeface="+mn-ea"/>
              </a:rPr>
              <a:t>Kylin</a:t>
            </a:r>
            <a:r>
              <a:rPr lang="zh-CN" altLang="en-US" sz="1400" dirty="0">
                <a:solidFill>
                  <a:schemeClr val="tx2"/>
                </a:solidFill>
                <a:latin typeface="+mn-ea"/>
              </a:rPr>
              <a:t>社区建设的新用户来说，了解如何加入</a:t>
            </a:r>
            <a:r>
              <a:rPr lang="en-US" altLang="zh-CN" sz="1400" dirty="0">
                <a:solidFill>
                  <a:schemeClr val="tx2"/>
                </a:solidFill>
                <a:latin typeface="+mn-ea"/>
              </a:rPr>
              <a:t>SIG</a:t>
            </a:r>
            <a:r>
              <a:rPr lang="zh-CN" altLang="en-US" sz="1400" dirty="0">
                <a:solidFill>
                  <a:schemeClr val="tx2"/>
                </a:solidFill>
                <a:latin typeface="+mn-ea"/>
              </a:rPr>
              <a:t>组、参与贡献流程等信息存在一定门槛，缺乏统一便捷的咨询渠道。</a:t>
            </a:r>
            <a:endParaRPr lang="zh-CN" altLang="en-US" sz="1400" dirty="0">
              <a:solidFill>
                <a:schemeClr val="tx2"/>
              </a:solidFill>
              <a:latin typeface="+mn-ea"/>
            </a:endParaRPr>
          </a:p>
          <a:p>
            <a:pPr marL="0" indent="457200" fontAlgn="t">
              <a:lnSpc>
                <a:spcPct val="100000"/>
              </a:lnSpc>
              <a:spcBef>
                <a:spcPts val="600"/>
              </a:spcBef>
              <a:buNone/>
            </a:pPr>
            <a:endParaRPr lang="zh-CN" altLang="en-US" sz="1400" dirty="0">
              <a:solidFill>
                <a:schemeClr val="tx2"/>
              </a:solidFill>
              <a:latin typeface="+mn-ea"/>
            </a:endParaRPr>
          </a:p>
          <a:p>
            <a:pPr marL="0" indent="457200" fontAlgn="t">
              <a:lnSpc>
                <a:spcPct val="100000"/>
              </a:lnSpc>
              <a:spcBef>
                <a:spcPts val="600"/>
              </a:spcBef>
              <a:buNone/>
            </a:pPr>
            <a:r>
              <a:rPr lang="zh-CN" altLang="en-US" sz="1400" dirty="0">
                <a:solidFill>
                  <a:schemeClr val="tx2"/>
                </a:solidFill>
                <a:latin typeface="+mn-ea"/>
              </a:rPr>
              <a:t>此背景下，如何利用人工智能提升网站服务质量和社区活跃度的重要课题。</a:t>
            </a:r>
            <a:endParaRPr lang="zh-CN" altLang="en-US" sz="1400" dirty="0">
              <a:solidFill>
                <a:schemeClr val="tx2"/>
              </a:solidFill>
              <a:latin typeface="+mn-ea"/>
            </a:endParaRPr>
          </a:p>
        </p:txBody>
      </p:sp>
      <p:sp>
        <p:nvSpPr>
          <p:cNvPr id="7" name="矩形 6"/>
          <p:cNvSpPr/>
          <p:nvPr/>
        </p:nvSpPr>
        <p:spPr>
          <a:xfrm>
            <a:off x="430556" y="1978931"/>
            <a:ext cx="64763" cy="2929795"/>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2" name="图片 1"/>
          <p:cNvPicPr>
            <a:picLocks noChangeAspect="1"/>
          </p:cNvPicPr>
          <p:nvPr/>
        </p:nvPicPr>
        <p:blipFill>
          <a:blip r:embed="rId2" cstate="screen"/>
          <a:stretch>
            <a:fillRect/>
          </a:stretch>
        </p:blipFill>
        <p:spPr>
          <a:xfrm>
            <a:off x="6902450" y="3322320"/>
            <a:ext cx="5669280" cy="1971040"/>
          </a:xfrm>
          <a:prstGeom prst="rect">
            <a:avLst/>
          </a:prstGeom>
        </p:spPr>
      </p:pic>
      <p:pic>
        <p:nvPicPr>
          <p:cNvPr id="4" name="图片 3"/>
          <p:cNvPicPr>
            <a:picLocks noChangeAspect="1"/>
          </p:cNvPicPr>
          <p:nvPr/>
        </p:nvPicPr>
        <p:blipFill>
          <a:blip r:embed="rId3" cstate="screen"/>
          <a:stretch>
            <a:fillRect/>
          </a:stretch>
        </p:blipFill>
        <p:spPr>
          <a:xfrm>
            <a:off x="6901815" y="940435"/>
            <a:ext cx="4802505" cy="1882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0699" y="935486"/>
            <a:ext cx="45719" cy="3073784"/>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13" name="文本框 12"/>
          <p:cNvSpPr txBox="1"/>
          <p:nvPr/>
        </p:nvSpPr>
        <p:spPr>
          <a:xfrm>
            <a:off x="346075" y="835660"/>
            <a:ext cx="2650490" cy="786765"/>
          </a:xfrm>
          <a:prstGeom prst="rect">
            <a:avLst/>
          </a:prstGeom>
          <a:noFill/>
        </p:spPr>
        <p:txBody>
          <a:bodyPr wrap="none" rtlCol="0">
            <a:noAutofit/>
          </a:bodyPr>
          <a:lstStyle/>
          <a:p>
            <a:pPr algn="l">
              <a:spcBef>
                <a:spcPts val="1000"/>
              </a:spcBef>
            </a:pPr>
            <a:r>
              <a:rPr lang="zh-CN" altLang="en-US" b="1" dirty="0">
                <a:solidFill>
                  <a:schemeClr val="accent6">
                    <a:lumMod val="60000"/>
                    <a:lumOff val="40000"/>
                  </a:schemeClr>
                </a:solidFill>
                <a:latin typeface="+mj-ea"/>
                <a:ea typeface="+mj-ea"/>
              </a:rPr>
              <a:t>项目名称：</a:t>
            </a:r>
            <a:endParaRPr lang="zh-CN" altLang="en-US" b="1" dirty="0">
              <a:solidFill>
                <a:schemeClr val="accent6">
                  <a:lumMod val="60000"/>
                  <a:lumOff val="40000"/>
                </a:schemeClr>
              </a:solidFill>
              <a:latin typeface="+mj-ea"/>
              <a:ea typeface="+mj-ea"/>
            </a:endParaRPr>
          </a:p>
          <a:p>
            <a:pPr algn="l">
              <a:spcBef>
                <a:spcPts val="1000"/>
              </a:spcBef>
            </a:pPr>
            <a:r>
              <a:rPr lang="en-US" altLang="zh-CN" b="1" dirty="0">
                <a:solidFill>
                  <a:schemeClr val="tx2"/>
                </a:solidFill>
                <a:latin typeface="+mj-ea"/>
                <a:ea typeface="+mj-ea"/>
              </a:rPr>
              <a:t>OpenKylin</a:t>
            </a:r>
            <a:r>
              <a:rPr lang="zh-CN" altLang="en-US" b="1" dirty="0">
                <a:solidFill>
                  <a:schemeClr val="tx2"/>
                </a:solidFill>
                <a:latin typeface="+mj-ea"/>
                <a:ea typeface="+mj-ea"/>
              </a:rPr>
              <a:t>智能助手</a:t>
            </a:r>
            <a:endParaRPr lang="zh-CN" altLang="en-US" b="1" dirty="0">
              <a:solidFill>
                <a:schemeClr val="tx2"/>
              </a:solidFill>
              <a:latin typeface="+mj-ea"/>
              <a:ea typeface="+mj-ea"/>
            </a:endParaRPr>
          </a:p>
        </p:txBody>
      </p:sp>
      <p:grpSp>
        <p:nvGrpSpPr>
          <p:cNvPr id="19" name="组合 18"/>
          <p:cNvGrpSpPr/>
          <p:nvPr>
            <p:custDataLst>
              <p:tags r:id="rId1"/>
            </p:custDataLst>
          </p:nvPr>
        </p:nvGrpSpPr>
        <p:grpSpPr>
          <a:xfrm>
            <a:off x="412476" y="2571288"/>
            <a:ext cx="3141422" cy="787594"/>
            <a:chOff x="4764766" y="1980103"/>
            <a:chExt cx="3141422" cy="787594"/>
          </a:xfrm>
        </p:grpSpPr>
        <p:sp>
          <p:nvSpPr>
            <p:cNvPr id="9" name="文本框 8"/>
            <p:cNvSpPr txBox="1"/>
            <p:nvPr>
              <p:custDataLst>
                <p:tags r:id="rId2"/>
              </p:custDataLst>
            </p:nvPr>
          </p:nvSpPr>
          <p:spPr>
            <a:xfrm>
              <a:off x="5376217" y="1980103"/>
              <a:ext cx="1128175" cy="346796"/>
            </a:xfrm>
            <a:prstGeom prst="rect">
              <a:avLst/>
            </a:prstGeom>
            <a:noFill/>
          </p:spPr>
          <p:txBody>
            <a:bodyPr wrap="none" rtlCol="0">
              <a:noAutofit/>
            </a:bodyPr>
            <a:lstStyle/>
            <a:p>
              <a:pPr algn="l">
                <a:spcBef>
                  <a:spcPts val="1000"/>
                </a:spcBef>
              </a:pPr>
              <a:r>
                <a:rPr lang="zh-CN" altLang="en-US" sz="1600" dirty="0">
                  <a:solidFill>
                    <a:schemeClr val="tx2"/>
                  </a:solidFill>
                  <a:latin typeface="+mj-ea"/>
                  <a:ea typeface="+mj-ea"/>
                </a:rPr>
                <a:t>智能问答：</a:t>
              </a:r>
              <a:endParaRPr lang="zh-CN" altLang="en-US" sz="1600" dirty="0">
                <a:solidFill>
                  <a:schemeClr val="tx2"/>
                </a:solidFill>
                <a:latin typeface="+mj-ea"/>
                <a:ea typeface="+mj-ea"/>
              </a:endParaRPr>
            </a:p>
          </p:txBody>
        </p:sp>
        <p:sp>
          <p:nvSpPr>
            <p:cNvPr id="23" name="文本占位符 5"/>
            <p:cNvSpPr txBox="1"/>
            <p:nvPr>
              <p:custDataLst>
                <p:tags r:id="rId3"/>
              </p:custDataLst>
            </p:nvPr>
          </p:nvSpPr>
          <p:spPr>
            <a:xfrm>
              <a:off x="5376217" y="2326899"/>
              <a:ext cx="2529971" cy="4407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400" dirty="0">
                  <a:solidFill>
                    <a:schemeClr val="tx2"/>
                  </a:solidFill>
                  <a:latin typeface="+mn-ea"/>
                </a:rPr>
                <a:t>基于网站内容的</a:t>
              </a:r>
              <a:r>
                <a:rPr lang="en-US" altLang="zh-CN" sz="1400" dirty="0">
                  <a:solidFill>
                    <a:schemeClr val="tx2"/>
                  </a:solidFill>
                  <a:latin typeface="+mn-ea"/>
                </a:rPr>
                <a:t>AI</a:t>
              </a:r>
              <a:r>
                <a:rPr lang="zh-CN" altLang="en-US" sz="1400" dirty="0">
                  <a:solidFill>
                    <a:schemeClr val="tx2"/>
                  </a:solidFill>
                  <a:latin typeface="+mn-ea"/>
                </a:rPr>
                <a:t>问答系统，支持自然语言交互</a:t>
              </a:r>
              <a:endParaRPr lang="zh-CN" altLang="en-US" sz="1400" dirty="0">
                <a:solidFill>
                  <a:schemeClr val="tx2"/>
                </a:solidFill>
                <a:latin typeface="+mn-ea"/>
              </a:endParaRPr>
            </a:p>
          </p:txBody>
        </p:sp>
        <p:sp>
          <p:nvSpPr>
            <p:cNvPr id="18" name="椭圆 17"/>
            <p:cNvSpPr/>
            <p:nvPr>
              <p:custDataLst>
                <p:tags r:id="rId4"/>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custDataLst>
              <p:tags r:id="rId5"/>
            </p:custDataLst>
          </p:nvPr>
        </p:nvGrpSpPr>
        <p:grpSpPr>
          <a:xfrm>
            <a:off x="3538313" y="2550006"/>
            <a:ext cx="3287395" cy="787400"/>
            <a:chOff x="4764766" y="1980103"/>
            <a:chExt cx="3287395" cy="787400"/>
          </a:xfrm>
        </p:grpSpPr>
        <p:sp>
          <p:nvSpPr>
            <p:cNvPr id="21" name="文本框 20"/>
            <p:cNvSpPr txBox="1"/>
            <p:nvPr>
              <p:custDataLst>
                <p:tags r:id="rId6"/>
              </p:custDataLst>
            </p:nvPr>
          </p:nvSpPr>
          <p:spPr>
            <a:xfrm>
              <a:off x="5376217" y="1980103"/>
              <a:ext cx="1128175" cy="346796"/>
            </a:xfrm>
            <a:prstGeom prst="rect">
              <a:avLst/>
            </a:prstGeom>
            <a:noFill/>
          </p:spPr>
          <p:txBody>
            <a:bodyPr wrap="none" rtlCol="0">
              <a:noAutofit/>
            </a:bodyPr>
            <a:lstStyle/>
            <a:p>
              <a:pPr algn="l">
                <a:spcBef>
                  <a:spcPts val="1000"/>
                </a:spcBef>
              </a:pPr>
              <a:r>
                <a:rPr lang="zh-CN" altLang="en-US" sz="1600" dirty="0">
                  <a:solidFill>
                    <a:schemeClr val="tx2"/>
                  </a:solidFill>
                  <a:latin typeface="+mj-ea"/>
                  <a:ea typeface="+mj-ea"/>
                </a:rPr>
                <a:t>悬浮窗集成：</a:t>
              </a:r>
              <a:endParaRPr lang="zh-CN" altLang="en-US" sz="1600" dirty="0">
                <a:solidFill>
                  <a:schemeClr val="tx2"/>
                </a:solidFill>
                <a:latin typeface="+mj-ea"/>
                <a:ea typeface="+mj-ea"/>
              </a:endParaRPr>
            </a:p>
          </p:txBody>
        </p:sp>
        <p:sp>
          <p:nvSpPr>
            <p:cNvPr id="22" name="文本占位符 5"/>
            <p:cNvSpPr txBox="1"/>
            <p:nvPr>
              <p:custDataLst>
                <p:tags r:id="rId7"/>
              </p:custDataLst>
            </p:nvPr>
          </p:nvSpPr>
          <p:spPr>
            <a:xfrm>
              <a:off x="5376271" y="2326813"/>
              <a:ext cx="2675890" cy="440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fontAlgn="t">
                <a:lnSpc>
                  <a:spcPct val="150000"/>
                </a:lnSpc>
                <a:buClrTx/>
                <a:buSzTx/>
                <a:buNone/>
              </a:pPr>
              <a:r>
                <a:rPr lang="zh-CN" altLang="en-US" sz="1400" dirty="0">
                  <a:solidFill>
                    <a:schemeClr val="tx2"/>
                  </a:solidFill>
                  <a:latin typeface="+mn-ea"/>
                </a:rPr>
                <a:t>轻量级页面悬浮窗设计，不干扰用户正常浏览</a:t>
              </a:r>
              <a:endParaRPr lang="zh-CN" altLang="en-US" sz="1400" dirty="0">
                <a:solidFill>
                  <a:schemeClr val="tx2"/>
                </a:solidFill>
                <a:latin typeface="+mn-ea"/>
              </a:endParaRPr>
            </a:p>
          </p:txBody>
        </p:sp>
        <p:sp>
          <p:nvSpPr>
            <p:cNvPr id="38" name="椭圆 37"/>
            <p:cNvSpPr/>
            <p:nvPr>
              <p:custDataLst>
                <p:tags r:id="rId8"/>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custDataLst>
              <p:tags r:id="rId9"/>
            </p:custDataLst>
          </p:nvPr>
        </p:nvGrpSpPr>
        <p:grpSpPr>
          <a:xfrm>
            <a:off x="412476" y="4552594"/>
            <a:ext cx="3141422" cy="787594"/>
            <a:chOff x="4764766" y="1980103"/>
            <a:chExt cx="3141422" cy="787594"/>
          </a:xfrm>
        </p:grpSpPr>
        <p:sp>
          <p:nvSpPr>
            <p:cNvPr id="41" name="文本框 40"/>
            <p:cNvSpPr txBox="1"/>
            <p:nvPr>
              <p:custDataLst>
                <p:tags r:id="rId10"/>
              </p:custDataLst>
            </p:nvPr>
          </p:nvSpPr>
          <p:spPr>
            <a:xfrm>
              <a:off x="5376217" y="1980103"/>
              <a:ext cx="1128175" cy="346796"/>
            </a:xfrm>
            <a:prstGeom prst="rect">
              <a:avLst/>
            </a:prstGeom>
            <a:noFill/>
          </p:spPr>
          <p:txBody>
            <a:bodyPr wrap="none" rtlCol="0">
              <a:noAutofit/>
            </a:bodyPr>
            <a:lstStyle/>
            <a:p>
              <a:pPr algn="l">
                <a:spcBef>
                  <a:spcPts val="1000"/>
                </a:spcBef>
              </a:pPr>
              <a:r>
                <a:rPr lang="zh-CN" altLang="en-US" sz="1600" b="1" dirty="0">
                  <a:solidFill>
                    <a:schemeClr val="tx2"/>
                  </a:solidFill>
                  <a:latin typeface="+mj-ea"/>
                  <a:ea typeface="+mj-ea"/>
                </a:rPr>
                <a:t>实时响应：</a:t>
              </a:r>
              <a:endParaRPr lang="zh-CN" altLang="en-US" sz="1600" b="1" dirty="0">
                <a:solidFill>
                  <a:schemeClr val="tx2"/>
                </a:solidFill>
                <a:latin typeface="+mj-ea"/>
                <a:ea typeface="+mj-ea"/>
              </a:endParaRPr>
            </a:p>
          </p:txBody>
        </p:sp>
        <p:sp>
          <p:nvSpPr>
            <p:cNvPr id="42" name="文本占位符 5"/>
            <p:cNvSpPr txBox="1"/>
            <p:nvPr>
              <p:custDataLst>
                <p:tags r:id="rId11"/>
              </p:custDataLst>
            </p:nvPr>
          </p:nvSpPr>
          <p:spPr>
            <a:xfrm>
              <a:off x="5376217" y="2326899"/>
              <a:ext cx="2529971" cy="4407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fontAlgn="t">
                <a:lnSpc>
                  <a:spcPct val="150000"/>
                </a:lnSpc>
                <a:buClrTx/>
                <a:buSzTx/>
                <a:buNone/>
              </a:pPr>
              <a:r>
                <a:rPr lang="zh-CN" altLang="en-US" sz="1400" dirty="0">
                  <a:solidFill>
                    <a:schemeClr val="tx2"/>
                  </a:solidFill>
                  <a:latin typeface="+mn-ea"/>
                </a:rPr>
                <a:t>用户输入问题后即时获得基于官方信息的准确回答</a:t>
              </a:r>
              <a:endParaRPr lang="zh-CN" altLang="en-US" sz="1400" dirty="0">
                <a:solidFill>
                  <a:schemeClr val="tx2"/>
                </a:solidFill>
                <a:latin typeface="+mn-ea"/>
              </a:endParaRPr>
            </a:p>
          </p:txBody>
        </p:sp>
        <p:sp>
          <p:nvSpPr>
            <p:cNvPr id="43" name="椭圆 42"/>
            <p:cNvSpPr/>
            <p:nvPr>
              <p:custDataLst>
                <p:tags r:id="rId12"/>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custDataLst>
              <p:tags r:id="rId13"/>
            </p:custDataLst>
          </p:nvPr>
        </p:nvGrpSpPr>
        <p:grpSpPr>
          <a:xfrm>
            <a:off x="3629753" y="4531312"/>
            <a:ext cx="3307080" cy="787400"/>
            <a:chOff x="4764766" y="1980103"/>
            <a:chExt cx="3307080" cy="787400"/>
          </a:xfrm>
        </p:grpSpPr>
        <p:sp>
          <p:nvSpPr>
            <p:cNvPr id="45" name="文本框 44"/>
            <p:cNvSpPr txBox="1"/>
            <p:nvPr>
              <p:custDataLst>
                <p:tags r:id="rId14"/>
              </p:custDataLst>
            </p:nvPr>
          </p:nvSpPr>
          <p:spPr>
            <a:xfrm>
              <a:off x="5376217" y="1980103"/>
              <a:ext cx="1128175" cy="346796"/>
            </a:xfrm>
            <a:prstGeom prst="rect">
              <a:avLst/>
            </a:prstGeom>
            <a:noFill/>
          </p:spPr>
          <p:txBody>
            <a:bodyPr wrap="none" rtlCol="0">
              <a:noAutofit/>
            </a:bodyPr>
            <a:lstStyle/>
            <a:p>
              <a:pPr algn="l">
                <a:spcBef>
                  <a:spcPts val="1000"/>
                </a:spcBef>
              </a:pPr>
              <a:r>
                <a:rPr lang="zh-CN" altLang="en-US" sz="1600" dirty="0">
                  <a:solidFill>
                    <a:schemeClr val="tx2"/>
                  </a:solidFill>
                  <a:latin typeface="+mj-ea"/>
                  <a:ea typeface="+mj-ea"/>
                </a:rPr>
                <a:t>多场景覆盖：</a:t>
              </a:r>
              <a:endParaRPr lang="zh-CN" altLang="en-US" sz="1600" dirty="0">
                <a:solidFill>
                  <a:schemeClr val="tx2"/>
                </a:solidFill>
                <a:latin typeface="+mj-ea"/>
                <a:ea typeface="+mj-ea"/>
              </a:endParaRPr>
            </a:p>
          </p:txBody>
        </p:sp>
        <p:sp>
          <p:nvSpPr>
            <p:cNvPr id="46" name="文本占位符 5"/>
            <p:cNvSpPr txBox="1"/>
            <p:nvPr>
              <p:custDataLst>
                <p:tags r:id="rId15"/>
              </p:custDataLst>
            </p:nvPr>
          </p:nvSpPr>
          <p:spPr>
            <a:xfrm>
              <a:off x="5376271" y="2326813"/>
              <a:ext cx="2695575" cy="4406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fontAlgn="t">
                <a:lnSpc>
                  <a:spcPct val="150000"/>
                </a:lnSpc>
                <a:buClrTx/>
                <a:buSzTx/>
                <a:buNone/>
              </a:pPr>
              <a:r>
                <a:rPr lang="zh-CN" altLang="en-US" sz="1400" dirty="0">
                  <a:solidFill>
                    <a:schemeClr val="tx2"/>
                  </a:solidFill>
                  <a:latin typeface="+mn-ea"/>
                </a:rPr>
                <a:t>涵盖系统介绍、社区参与、技术文档、安装指南等全方位问题</a:t>
              </a:r>
              <a:endParaRPr lang="zh-CN" altLang="en-US" sz="1400" dirty="0">
                <a:solidFill>
                  <a:schemeClr val="tx2"/>
                </a:solidFill>
                <a:latin typeface="+mn-ea"/>
              </a:endParaRPr>
            </a:p>
          </p:txBody>
        </p:sp>
        <p:sp>
          <p:nvSpPr>
            <p:cNvPr id="47" name="椭圆 46"/>
            <p:cNvSpPr/>
            <p:nvPr>
              <p:custDataLst>
                <p:tags r:id="rId16"/>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
        <p:nvSpPr>
          <p:cNvPr id="2" name="文本框 1"/>
          <p:cNvSpPr txBox="1"/>
          <p:nvPr/>
        </p:nvSpPr>
        <p:spPr>
          <a:xfrm>
            <a:off x="240665" y="248285"/>
            <a:ext cx="4766945" cy="587375"/>
          </a:xfrm>
          <a:prstGeom prst="rect">
            <a:avLst/>
          </a:prstGeom>
          <a:noFill/>
        </p:spPr>
        <p:txBody>
          <a:bodyPr wrap="none" rtlCol="0">
            <a:noAutofit/>
          </a:bodyPr>
          <a:lstStyle/>
          <a:p>
            <a:pPr algn="l">
              <a:spcBef>
                <a:spcPts val="1000"/>
              </a:spcBef>
            </a:pPr>
            <a:r>
              <a:rPr lang="zh-CN" altLang="en-US" sz="2800" b="1" dirty="0">
                <a:solidFill>
                  <a:schemeClr val="tx2"/>
                </a:solidFill>
                <a:latin typeface="+mj-ea"/>
                <a:ea typeface="+mj-ea"/>
                <a:sym typeface="+mn-ea"/>
              </a:rPr>
              <a:t>背景与</a:t>
            </a:r>
            <a:r>
              <a:rPr lang="zh-CN" altLang="en-US" sz="2800" b="1" dirty="0">
                <a:solidFill>
                  <a:schemeClr val="tx2"/>
                </a:solidFill>
                <a:latin typeface="+mj-ea"/>
                <a:ea typeface="+mj-ea"/>
              </a:rPr>
              <a:t>项目简介</a:t>
            </a:r>
            <a:r>
              <a:rPr lang="en-US" altLang="zh-CN" sz="2800" b="1" dirty="0">
                <a:solidFill>
                  <a:schemeClr val="tx2"/>
                </a:solidFill>
                <a:latin typeface="+mj-ea"/>
                <a:ea typeface="+mj-ea"/>
              </a:rPr>
              <a:t>——</a:t>
            </a:r>
            <a:r>
              <a:rPr lang="zh-CN" altLang="en-US" sz="2800" b="1" dirty="0">
                <a:solidFill>
                  <a:schemeClr val="tx2"/>
                </a:solidFill>
                <a:latin typeface="+mj-ea"/>
                <a:ea typeface="+mj-ea"/>
              </a:rPr>
              <a:t>项目简介</a:t>
            </a:r>
            <a:endParaRPr lang="zh-CN" altLang="en-US" sz="2800" b="1" dirty="0">
              <a:solidFill>
                <a:schemeClr val="tx2"/>
              </a:solidFill>
              <a:latin typeface="+mj-ea"/>
              <a:ea typeface="+mj-ea"/>
            </a:endParaRPr>
          </a:p>
        </p:txBody>
      </p:sp>
      <p:sp>
        <p:nvSpPr>
          <p:cNvPr id="4" name="文本框 3"/>
          <p:cNvSpPr txBox="1"/>
          <p:nvPr/>
        </p:nvSpPr>
        <p:spPr>
          <a:xfrm>
            <a:off x="7028180" y="835660"/>
            <a:ext cx="7104380" cy="5298440"/>
          </a:xfrm>
          <a:prstGeom prst="rect">
            <a:avLst/>
          </a:prstGeom>
          <a:noFill/>
        </p:spPr>
        <p:txBody>
          <a:bodyPr wrap="square" rtlCol="0" anchor="t">
            <a:spAutoFit/>
          </a:bodyPr>
          <a:lstStyle/>
          <a:p>
            <a:pPr>
              <a:spcBef>
                <a:spcPts val="1000"/>
              </a:spcBef>
            </a:pPr>
            <a:r>
              <a:rPr lang="zh-CN" altLang="en-US" b="1" dirty="0">
                <a:solidFill>
                  <a:schemeClr val="accent6">
                    <a:lumMod val="60000"/>
                    <a:lumOff val="40000"/>
                  </a:schemeClr>
                </a:solidFill>
                <a:latin typeface="+mj-ea"/>
                <a:ea typeface="+mj-ea"/>
                <a:sym typeface="+mn-ea"/>
              </a:rPr>
              <a:t>应用场景：</a:t>
            </a:r>
            <a:endParaRPr lang="zh-CN" altLang="en-US"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en-US" altLang="zh-CN" sz="1600" b="1" dirty="0">
                <a:solidFill>
                  <a:schemeClr val="tx2"/>
                </a:solidFill>
                <a:latin typeface="等线 Light" panose="02010600030101010101" charset="-122"/>
                <a:ea typeface="等线 Light" panose="02010600030101010101" charset="-122"/>
                <a:sym typeface="+mn-ea"/>
              </a:rPr>
              <a:t>openKylin </a:t>
            </a:r>
            <a:r>
              <a:rPr lang="zh-CN" altLang="en-US" sz="1600" b="1" dirty="0">
                <a:solidFill>
                  <a:schemeClr val="tx2"/>
                </a:solidFill>
                <a:latin typeface="等线 Light" panose="02010600030101010101" charset="-122"/>
                <a:ea typeface="等线 Light" panose="02010600030101010101" charset="-122"/>
                <a:sym typeface="+mn-ea"/>
              </a:rPr>
              <a:t>是什么，社区的核心定位和愿景是什么？</a:t>
            </a:r>
            <a:endParaRPr lang="zh-CN" altLang="en-US"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zh-CN" altLang="en-US" sz="1600" b="1" dirty="0">
                <a:solidFill>
                  <a:schemeClr val="tx2"/>
                </a:solidFill>
                <a:latin typeface="等线 Light" panose="02010600030101010101" charset="-122"/>
                <a:ea typeface="等线 Light" panose="02010600030101010101" charset="-122"/>
                <a:sym typeface="+mn-ea"/>
              </a:rPr>
              <a:t>当前最新稳定版是哪个，如何下载官方镜像？</a:t>
            </a:r>
            <a:endParaRPr lang="en-US" altLang="zh-CN"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zh-CN" altLang="en-US" sz="1600" b="1" dirty="0">
                <a:solidFill>
                  <a:schemeClr val="tx2"/>
                </a:solidFill>
                <a:latin typeface="等线 Light" panose="02010600030101010101" charset="-122"/>
                <a:ea typeface="等线 Light" panose="02010600030101010101" charset="-122"/>
                <a:sym typeface="+mn-ea"/>
              </a:rPr>
              <a:t>社区的</a:t>
            </a:r>
            <a:r>
              <a:rPr lang="en-US" altLang="zh-CN" sz="1600" b="1" dirty="0">
                <a:solidFill>
                  <a:schemeClr val="tx2"/>
                </a:solidFill>
                <a:latin typeface="等线 Light" panose="02010600030101010101" charset="-122"/>
                <a:ea typeface="等线 Light" panose="02010600030101010101" charset="-122"/>
                <a:sym typeface="+mn-ea"/>
              </a:rPr>
              <a:t> SIG </a:t>
            </a:r>
            <a:r>
              <a:rPr lang="zh-CN" altLang="en-US" sz="1600" b="1" dirty="0">
                <a:solidFill>
                  <a:schemeClr val="tx2"/>
                </a:solidFill>
                <a:latin typeface="等线 Light" panose="02010600030101010101" charset="-122"/>
                <a:ea typeface="等线 Light" panose="02010600030101010101" charset="-122"/>
                <a:sym typeface="+mn-ea"/>
              </a:rPr>
              <a:t>组、用户组怎么加入，有哪些参与方式？</a:t>
            </a:r>
            <a:endParaRPr lang="zh-CN" altLang="en-US"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zh-CN" altLang="en-US" sz="1600" b="1" dirty="0">
                <a:solidFill>
                  <a:schemeClr val="tx2"/>
                </a:solidFill>
                <a:latin typeface="等线 Light" panose="02010600030101010101" charset="-122"/>
                <a:ea typeface="等线 Light" panose="02010600030101010101" charset="-122"/>
                <a:sym typeface="+mn-ea"/>
              </a:rPr>
              <a:t>从旧版升级的详细步骤，以及注意事项有哪些？</a:t>
            </a:r>
            <a:endParaRPr lang="zh-CN" altLang="en-US"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zh-CN" altLang="en-US" sz="1600" b="1" dirty="0">
                <a:solidFill>
                  <a:schemeClr val="tx2"/>
                </a:solidFill>
                <a:latin typeface="等线 Light" panose="02010600030101010101" charset="-122"/>
                <a:ea typeface="等线 Light" panose="02010600030101010101" charset="-122"/>
                <a:sym typeface="+mn-ea"/>
              </a:rPr>
              <a:t>系统更新、软件包管理的常用命令与操作流程是什么？</a:t>
            </a:r>
            <a:endParaRPr lang="zh-CN" altLang="en-US"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zh-CN" altLang="en-US" sz="1600" b="1" dirty="0">
                <a:solidFill>
                  <a:schemeClr val="tx2"/>
                </a:solidFill>
                <a:latin typeface="等线 Light" panose="02010600030101010101" charset="-122"/>
                <a:ea typeface="等线 Light" panose="02010600030101010101" charset="-122"/>
                <a:sym typeface="+mn-ea"/>
              </a:rPr>
              <a:t>个人开发者如何参与社区贡献？</a:t>
            </a:r>
            <a:endParaRPr lang="zh-CN" altLang="en-US"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zh-CN" altLang="en-US" sz="1600" b="1" dirty="0">
                <a:solidFill>
                  <a:schemeClr val="tx2"/>
                </a:solidFill>
                <a:latin typeface="等线 Light" panose="02010600030101010101" charset="-122"/>
                <a:ea typeface="等线 Light" panose="02010600030101010101" charset="-122"/>
                <a:sym typeface="+mn-ea"/>
              </a:rPr>
              <a:t>社区的代码仓库（</a:t>
            </a:r>
            <a:r>
              <a:rPr lang="en-US" altLang="zh-CN" sz="1600" b="1" dirty="0">
                <a:solidFill>
                  <a:schemeClr val="tx2"/>
                </a:solidFill>
                <a:latin typeface="等线 Light" panose="02010600030101010101" charset="-122"/>
                <a:ea typeface="等线 Light" panose="02010600030101010101" charset="-122"/>
                <a:sym typeface="+mn-ea"/>
              </a:rPr>
              <a:t>Gitee</a:t>
            </a:r>
            <a:r>
              <a:rPr lang="zh-CN" altLang="en-US" sz="1600" b="1" dirty="0">
                <a:solidFill>
                  <a:schemeClr val="tx2"/>
                </a:solidFill>
                <a:latin typeface="等线 Light" panose="02010600030101010101" charset="-122"/>
                <a:ea typeface="等线 Light" panose="02010600030101010101" charset="-122"/>
                <a:sym typeface="+mn-ea"/>
              </a:rPr>
              <a:t>）怎么访问与提交代码？</a:t>
            </a:r>
            <a:endParaRPr lang="zh-CN" altLang="en-US"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zh-CN" altLang="en-US" sz="1600" b="1" dirty="0">
                <a:solidFill>
                  <a:schemeClr val="tx2"/>
                </a:solidFill>
                <a:latin typeface="等线 Light" panose="02010600030101010101" charset="-122"/>
                <a:ea typeface="等线 Light" panose="02010600030101010101" charset="-122"/>
                <a:sym typeface="+mn-ea"/>
              </a:rPr>
              <a:t>有没有适合新手的入门任务或</a:t>
            </a:r>
            <a:r>
              <a:rPr lang="en-US" altLang="zh-CN" sz="1600" b="1" dirty="0">
                <a:solidFill>
                  <a:schemeClr val="tx2"/>
                </a:solidFill>
                <a:latin typeface="等线 Light" panose="02010600030101010101" charset="-122"/>
                <a:ea typeface="等线 Light" panose="02010600030101010101" charset="-122"/>
                <a:sym typeface="+mn-ea"/>
              </a:rPr>
              <a:t> mentorship </a:t>
            </a:r>
            <a:r>
              <a:rPr lang="zh-CN" altLang="en-US" sz="1600" b="1" dirty="0">
                <a:solidFill>
                  <a:schemeClr val="tx2"/>
                </a:solidFill>
                <a:latin typeface="等线 Light" panose="02010600030101010101" charset="-122"/>
                <a:ea typeface="等线 Light" panose="02010600030101010101" charset="-122"/>
                <a:sym typeface="+mn-ea"/>
              </a:rPr>
              <a:t>计划？</a:t>
            </a:r>
            <a:endParaRPr lang="zh-CN" altLang="en-US"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zh-CN" altLang="en-US" sz="1600" b="1" dirty="0">
                <a:solidFill>
                  <a:schemeClr val="tx2"/>
                </a:solidFill>
                <a:latin typeface="等线 Light" panose="02010600030101010101" charset="-122"/>
                <a:ea typeface="等线 Light" panose="02010600030101010101" charset="-122"/>
                <a:sym typeface="+mn-ea"/>
              </a:rPr>
              <a:t>系统支持哪些主流硬件，适配清单在哪里查？</a:t>
            </a:r>
            <a:endParaRPr lang="zh-CN" altLang="en-US" sz="1600" b="1" dirty="0">
              <a:solidFill>
                <a:schemeClr val="tx2"/>
              </a:solidFill>
              <a:latin typeface="等线 Light" panose="02010600030101010101" charset="-122"/>
              <a:ea typeface="等线 Light" panose="02010600030101010101" charset="-122"/>
              <a:sym typeface="+mn-ea"/>
            </a:endParaRPr>
          </a:p>
          <a:p>
            <a:pPr marL="285750" indent="-285750">
              <a:lnSpc>
                <a:spcPct val="130000"/>
              </a:lnSpc>
              <a:spcBef>
                <a:spcPts val="1000"/>
              </a:spcBef>
              <a:buFont typeface="Arial" panose="020B0604020202020204" pitchFamily="34" charset="0"/>
              <a:buChar char="•"/>
            </a:pPr>
            <a:r>
              <a:rPr lang="zh-CN" altLang="en-US" sz="1600" b="1" dirty="0">
                <a:solidFill>
                  <a:schemeClr val="tx2"/>
                </a:solidFill>
                <a:latin typeface="等线 Light" panose="02010600030101010101" charset="-122"/>
                <a:ea typeface="等线 Light" panose="02010600030101010101" charset="-122"/>
                <a:sym typeface="+mn-ea"/>
              </a:rPr>
              <a:t>社区相关的技术文档、白皮书或培训资料在哪里？</a:t>
            </a:r>
            <a:endParaRPr lang="zh-CN" altLang="en-US" sz="1600" b="1" dirty="0">
              <a:solidFill>
                <a:schemeClr val="tx2"/>
              </a:solidFill>
              <a:latin typeface="等线 Light" panose="02010600030101010101" charset="-122"/>
              <a:ea typeface="等线 Light" panose="02010600030101010101" charset="-122"/>
              <a:sym typeface="+mn-ea"/>
            </a:endParaRPr>
          </a:p>
          <a:p>
            <a:pPr indent="0">
              <a:lnSpc>
                <a:spcPct val="130000"/>
              </a:lnSpc>
              <a:spcBef>
                <a:spcPts val="1000"/>
              </a:spcBef>
              <a:buFont typeface="Arial" panose="020B0604020202020204" pitchFamily="34" charset="0"/>
              <a:buNone/>
            </a:pPr>
            <a:r>
              <a:rPr lang="zh-CN" altLang="en-US" sz="1600" b="1" dirty="0">
                <a:solidFill>
                  <a:schemeClr val="tx2"/>
                </a:solidFill>
                <a:latin typeface="等线 Light" panose="02010600030101010101" charset="-122"/>
                <a:ea typeface="等线 Light" panose="02010600030101010101" charset="-122"/>
                <a:sym typeface="+mn-ea"/>
              </a:rPr>
              <a:t>。。。。。。等等</a:t>
            </a:r>
            <a:endParaRPr lang="zh-CN" altLang="en-US" sz="1600" b="1" dirty="0">
              <a:solidFill>
                <a:schemeClr val="tx2"/>
              </a:solidFill>
              <a:latin typeface="等线 Light" panose="02010600030101010101" charset="-122"/>
              <a:ea typeface="等线 Light" panose="02010600030101010101" charset="-122"/>
              <a:sym typeface="+mn-ea"/>
            </a:endParaRPr>
          </a:p>
        </p:txBody>
      </p:sp>
      <p:sp>
        <p:nvSpPr>
          <p:cNvPr id="5" name="文本框 4"/>
          <p:cNvSpPr txBox="1"/>
          <p:nvPr/>
        </p:nvSpPr>
        <p:spPr>
          <a:xfrm>
            <a:off x="286385" y="1771650"/>
            <a:ext cx="6096000" cy="368300"/>
          </a:xfrm>
          <a:prstGeom prst="rect">
            <a:avLst/>
          </a:prstGeom>
          <a:noFill/>
        </p:spPr>
        <p:txBody>
          <a:bodyPr wrap="square" rtlCol="0" anchor="t">
            <a:spAutoFit/>
          </a:bodyPr>
          <a:lstStyle/>
          <a:p>
            <a:pPr>
              <a:spcBef>
                <a:spcPts val="1000"/>
              </a:spcBef>
            </a:pPr>
            <a:r>
              <a:rPr lang="zh-CN" altLang="en-US" b="1" dirty="0">
                <a:solidFill>
                  <a:schemeClr val="accent6">
                    <a:lumMod val="60000"/>
                    <a:lumOff val="40000"/>
                  </a:schemeClr>
                </a:solidFill>
                <a:latin typeface="+mj-ea"/>
                <a:ea typeface="+mj-ea"/>
                <a:sym typeface="+mn-ea"/>
              </a:rPr>
              <a:t>核心功能：</a:t>
            </a:r>
            <a:endParaRPr lang="en-US" altLang="zh-CN" b="1" dirty="0">
              <a:solidFill>
                <a:schemeClr val="accent6">
                  <a:lumMod val="60000"/>
                  <a:lumOff val="40000"/>
                </a:schemeClr>
              </a:solidFill>
              <a:latin typeface="+mj-ea"/>
              <a:ea typeface="+mj-ea"/>
              <a:sym typeface="+mn-ea"/>
            </a:endParaRPr>
          </a:p>
        </p:txBody>
      </p:sp>
      <p:sp>
        <p:nvSpPr>
          <p:cNvPr id="6" name="矩形 5"/>
          <p:cNvSpPr/>
          <p:nvPr/>
        </p:nvSpPr>
        <p:spPr>
          <a:xfrm>
            <a:off x="6878955" y="1845945"/>
            <a:ext cx="76200" cy="3576320"/>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pic>
        <p:nvPicPr>
          <p:cNvPr id="7" name="图片 6" descr="1075738712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560000">
            <a:off x="8191500" y="209550"/>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2" grpId="0"/>
      <p:bldP spid="4" grpId="0"/>
      <p:bldP spid="4" grpId="1"/>
      <p:bldP spid="5" grpId="0"/>
      <p:bldP spid="5" grpId="1"/>
      <p:bldP spid="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0665" y="248285"/>
            <a:ext cx="4766945" cy="587375"/>
          </a:xfrm>
          <a:prstGeom prst="rect">
            <a:avLst/>
          </a:prstGeom>
          <a:noFill/>
        </p:spPr>
        <p:txBody>
          <a:bodyPr wrap="none" rtlCol="0">
            <a:noAutofit/>
          </a:bodyPr>
          <a:lstStyle/>
          <a:p>
            <a:pPr algn="l">
              <a:spcBef>
                <a:spcPts val="1000"/>
              </a:spcBef>
            </a:pPr>
            <a:r>
              <a:rPr lang="zh-CN" altLang="en-US" sz="2800" b="1" dirty="0">
                <a:solidFill>
                  <a:schemeClr val="tx2"/>
                </a:solidFill>
                <a:latin typeface="+mj-ea"/>
                <a:ea typeface="+mj-ea"/>
                <a:sym typeface="+mn-ea"/>
              </a:rPr>
              <a:t>背景与</a:t>
            </a:r>
            <a:r>
              <a:rPr lang="zh-CN" altLang="en-US" sz="2800" b="1" dirty="0">
                <a:solidFill>
                  <a:schemeClr val="tx2"/>
                </a:solidFill>
                <a:latin typeface="+mj-ea"/>
                <a:ea typeface="+mj-ea"/>
              </a:rPr>
              <a:t>项目简介</a:t>
            </a:r>
            <a:r>
              <a:rPr lang="en-US" altLang="zh-CN" sz="2800" b="1" dirty="0">
                <a:solidFill>
                  <a:schemeClr val="tx2"/>
                </a:solidFill>
                <a:latin typeface="+mj-ea"/>
                <a:ea typeface="+mj-ea"/>
              </a:rPr>
              <a:t>——</a:t>
            </a:r>
            <a:r>
              <a:rPr lang="zh-CN" altLang="en-US" sz="2800" b="1" dirty="0">
                <a:solidFill>
                  <a:schemeClr val="tx2"/>
                </a:solidFill>
                <a:latin typeface="+mj-ea"/>
                <a:ea typeface="+mj-ea"/>
                <a:sym typeface="+mn-ea"/>
              </a:rPr>
              <a:t>项目简介</a:t>
            </a:r>
            <a:endParaRPr lang="zh-CN" altLang="en-US" sz="2800" b="1" dirty="0">
              <a:solidFill>
                <a:schemeClr val="tx2"/>
              </a:solidFill>
              <a:latin typeface="+mj-ea"/>
              <a:ea typeface="+mj-ea"/>
            </a:endParaRPr>
          </a:p>
        </p:txBody>
      </p:sp>
      <p:sp>
        <p:nvSpPr>
          <p:cNvPr id="22" name="文本占位符 5"/>
          <p:cNvSpPr txBox="1"/>
          <p:nvPr/>
        </p:nvSpPr>
        <p:spPr>
          <a:xfrm>
            <a:off x="2266950" y="1569720"/>
            <a:ext cx="1511300" cy="4489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fontAlgn="t">
              <a:lnSpc>
                <a:spcPct val="100000"/>
              </a:lnSpc>
              <a:spcBef>
                <a:spcPts val="600"/>
              </a:spcBef>
              <a:buNone/>
            </a:pPr>
            <a:r>
              <a:rPr lang="zh-CN" altLang="en-US" sz="2000" b="1" dirty="0">
                <a:solidFill>
                  <a:schemeClr val="accent6">
                    <a:lumMod val="60000"/>
                    <a:lumOff val="40000"/>
                  </a:schemeClr>
                </a:solidFill>
                <a:latin typeface="+mj-ea"/>
                <a:ea typeface="+mj-ea"/>
              </a:rPr>
              <a:t>赛题：</a:t>
            </a:r>
            <a:endParaRPr lang="zh-CN" altLang="en-US" sz="2000" b="1" dirty="0">
              <a:solidFill>
                <a:schemeClr val="accent6">
                  <a:lumMod val="60000"/>
                  <a:lumOff val="40000"/>
                </a:schemeClr>
              </a:solidFill>
              <a:latin typeface="+mj-ea"/>
              <a:ea typeface="+mj-ea"/>
            </a:endParaRPr>
          </a:p>
        </p:txBody>
      </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
        <p:nvSpPr>
          <p:cNvPr id="5" name="文本框 4"/>
          <p:cNvSpPr txBox="1"/>
          <p:nvPr/>
        </p:nvSpPr>
        <p:spPr>
          <a:xfrm>
            <a:off x="3228975" y="1569720"/>
            <a:ext cx="6520815" cy="398780"/>
          </a:xfrm>
          <a:prstGeom prst="rect">
            <a:avLst/>
          </a:prstGeom>
          <a:noFill/>
        </p:spPr>
        <p:txBody>
          <a:bodyPr wrap="square" rtlCol="0" anchor="t">
            <a:spAutoFit/>
          </a:bodyPr>
          <a:lstStyle/>
          <a:p>
            <a:pPr indent="457200" algn="l" fontAlgn="t">
              <a:spcBef>
                <a:spcPts val="600"/>
              </a:spcBef>
              <a:buClrTx/>
              <a:buSzTx/>
              <a:buFont typeface="Arial" panose="020B0604020202020204" pitchFamily="34" charset="0"/>
            </a:pPr>
            <a:r>
              <a:rPr lang="zh-CN" altLang="en-US" sz="2000" b="1" dirty="0">
                <a:solidFill>
                  <a:schemeClr val="tx2"/>
                </a:solidFill>
                <a:latin typeface="+mj-ea"/>
                <a:ea typeface="+mj-ea"/>
                <a:sym typeface="+mn-ea"/>
              </a:rPr>
              <a:t>面向</a:t>
            </a:r>
            <a:r>
              <a:rPr lang="zh-CN" altLang="en-US" sz="2000" b="1" dirty="0">
                <a:solidFill>
                  <a:schemeClr val="accent6">
                    <a:lumMod val="60000"/>
                    <a:lumOff val="40000"/>
                  </a:schemeClr>
                </a:solidFill>
                <a:latin typeface="+mj-ea"/>
                <a:ea typeface="+mj-ea"/>
                <a:sym typeface="+mn-ea"/>
              </a:rPr>
              <a:t>开源治理</a:t>
            </a:r>
            <a:r>
              <a:rPr lang="zh-CN" altLang="en-US" sz="2000" b="1" dirty="0">
                <a:solidFill>
                  <a:schemeClr val="tx2"/>
                </a:solidFill>
                <a:latin typeface="+mj-ea"/>
                <a:ea typeface="+mj-ea"/>
                <a:sym typeface="+mn-ea"/>
              </a:rPr>
              <a:t>与</a:t>
            </a:r>
            <a:r>
              <a:rPr lang="zh-CN" altLang="en-US" sz="2000" b="1" dirty="0">
                <a:solidFill>
                  <a:schemeClr val="accent6">
                    <a:lumMod val="60000"/>
                    <a:lumOff val="40000"/>
                  </a:schemeClr>
                </a:solidFill>
                <a:latin typeface="+mj-ea"/>
                <a:ea typeface="+mj-ea"/>
                <a:sym typeface="+mn-ea"/>
              </a:rPr>
              <a:t>运营</a:t>
            </a:r>
            <a:r>
              <a:rPr lang="zh-CN" altLang="en-US" sz="2000" b="1" dirty="0">
                <a:solidFill>
                  <a:schemeClr val="tx2"/>
                </a:solidFill>
                <a:latin typeface="+mj-ea"/>
                <a:ea typeface="+mj-ea"/>
                <a:sym typeface="+mn-ea"/>
              </a:rPr>
              <a:t>的</a:t>
            </a:r>
            <a:r>
              <a:rPr lang="zh-CN" altLang="en-US" sz="2000" b="1" dirty="0">
                <a:solidFill>
                  <a:schemeClr val="accent6">
                    <a:lumMod val="60000"/>
                    <a:lumOff val="40000"/>
                  </a:schemeClr>
                </a:solidFill>
                <a:latin typeface="+mj-ea"/>
                <a:ea typeface="+mj-ea"/>
                <a:sym typeface="+mn-ea"/>
              </a:rPr>
              <a:t>大模型与人工智能</a:t>
            </a:r>
            <a:r>
              <a:rPr lang="zh-CN" altLang="en-US" sz="2000" b="1" dirty="0">
                <a:solidFill>
                  <a:schemeClr val="tx2"/>
                </a:solidFill>
                <a:latin typeface="+mj-ea"/>
                <a:ea typeface="+mj-ea"/>
                <a:sym typeface="+mn-ea"/>
              </a:rPr>
              <a:t>应用作品</a:t>
            </a:r>
            <a:endParaRPr lang="zh-CN" altLang="en-US" sz="2000" b="1" dirty="0">
              <a:solidFill>
                <a:schemeClr val="tx2"/>
              </a:solidFill>
              <a:latin typeface="+mj-ea"/>
              <a:ea typeface="+mj-ea"/>
              <a:sym typeface="+mn-ea"/>
            </a:endParaRPr>
          </a:p>
        </p:txBody>
      </p:sp>
      <p:sp>
        <p:nvSpPr>
          <p:cNvPr id="6" name="文本框 5"/>
          <p:cNvSpPr txBox="1"/>
          <p:nvPr/>
        </p:nvSpPr>
        <p:spPr>
          <a:xfrm>
            <a:off x="6663690" y="4657725"/>
            <a:ext cx="4975225" cy="556260"/>
          </a:xfrm>
          <a:prstGeom prst="rect">
            <a:avLst/>
          </a:prstGeom>
          <a:noFill/>
        </p:spPr>
        <p:txBody>
          <a:bodyPr wrap="square" rtlCol="0" anchor="t">
            <a:noAutofit/>
          </a:bodyPr>
          <a:lstStyle/>
          <a:p>
            <a:pPr algn="l">
              <a:buClrTx/>
              <a:buSzTx/>
              <a:buFontTx/>
            </a:pPr>
            <a:r>
              <a:rPr lang="zh-CN" altLang="en-US" sz="1600" dirty="0">
                <a:solidFill>
                  <a:schemeClr val="tx2"/>
                </a:solidFill>
                <a:latin typeface="+mn-ea"/>
                <a:sym typeface="+mn-ea"/>
              </a:rPr>
              <a:t>接入DeepSeek-V3.2大语言模型，保证回答效果</a:t>
            </a:r>
            <a:endParaRPr lang="zh-CN" altLang="en-US" sz="1600" dirty="0">
              <a:solidFill>
                <a:schemeClr val="tx2"/>
              </a:solidFill>
              <a:latin typeface="+mn-ea"/>
              <a:sym typeface="+mn-ea"/>
            </a:endParaRPr>
          </a:p>
        </p:txBody>
      </p:sp>
      <p:sp>
        <p:nvSpPr>
          <p:cNvPr id="9" name="右箭头 8"/>
          <p:cNvSpPr/>
          <p:nvPr/>
        </p:nvSpPr>
        <p:spPr>
          <a:xfrm rot="3240000">
            <a:off x="6611620" y="3162935"/>
            <a:ext cx="3241040" cy="278130"/>
          </a:xfrm>
          <a:prstGeom prst="rightArrow">
            <a:avLst/>
          </a:prstGeom>
          <a:solidFill>
            <a:schemeClr val="accent5"/>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4114800" y="3966845"/>
            <a:ext cx="3780790" cy="583565"/>
          </a:xfrm>
          <a:prstGeom prst="rect">
            <a:avLst/>
          </a:prstGeom>
        </p:spPr>
        <p:txBody>
          <a:bodyPr wrap="square">
            <a:spAutoFit/>
          </a:bodyPr>
          <a:lstStyle/>
          <a:p>
            <a:pPr marL="0" algn="l">
              <a:buClrTx/>
              <a:buSzTx/>
              <a:buFontTx/>
            </a:pPr>
            <a:r>
              <a:rPr lang="zh-CN" altLang="en-US" sz="1600" b="0" i="0" dirty="0">
                <a:solidFill>
                  <a:schemeClr val="tx2"/>
                </a:solidFill>
                <a:latin typeface="+mn-ea"/>
              </a:rPr>
              <a:t>7×24小时随时使用，提升用户留存率；</a:t>
            </a:r>
            <a:endParaRPr lang="zh-CN" altLang="en-US" sz="1600" b="0" i="0" dirty="0">
              <a:solidFill>
                <a:schemeClr val="tx2"/>
              </a:solidFill>
              <a:latin typeface="+mn-ea"/>
            </a:endParaRPr>
          </a:p>
          <a:p>
            <a:pPr marL="0" algn="l">
              <a:buClrTx/>
              <a:buSzTx/>
              <a:buFontTx/>
            </a:pPr>
            <a:r>
              <a:rPr lang="zh-CN" altLang="en-US" sz="1600" b="0" i="0" dirty="0">
                <a:solidFill>
                  <a:schemeClr val="tx2"/>
                </a:solidFill>
                <a:latin typeface="+mn-ea"/>
              </a:rPr>
              <a:t>推荐最新活动和资源，提高社区活跃度</a:t>
            </a:r>
            <a:endParaRPr lang="zh-CN" altLang="en-US" sz="1600" b="0" i="0" dirty="0">
              <a:solidFill>
                <a:schemeClr val="tx2"/>
              </a:solidFill>
              <a:latin typeface="+mn-ea"/>
            </a:endParaRPr>
          </a:p>
        </p:txBody>
      </p:sp>
      <p:sp>
        <p:nvSpPr>
          <p:cNvPr id="11" name="文本框 10"/>
          <p:cNvSpPr txBox="1"/>
          <p:nvPr/>
        </p:nvSpPr>
        <p:spPr>
          <a:xfrm>
            <a:off x="685800" y="3250248"/>
            <a:ext cx="5080000" cy="583565"/>
          </a:xfrm>
          <a:prstGeom prst="rect">
            <a:avLst/>
          </a:prstGeom>
        </p:spPr>
        <p:txBody>
          <a:bodyPr>
            <a:spAutoFit/>
          </a:bodyPr>
          <a:lstStyle/>
          <a:p>
            <a:pPr marL="0" algn="l">
              <a:buClrTx/>
              <a:buSzTx/>
              <a:buFontTx/>
            </a:pPr>
            <a:r>
              <a:rPr lang="zh-CN" altLang="en-US" sz="1600" b="0" i="0" dirty="0">
                <a:solidFill>
                  <a:schemeClr val="tx2"/>
                </a:solidFill>
                <a:latin typeface="+mn-ea"/>
              </a:rPr>
              <a:t>降低用户参与门槛，提升社区治理效率；</a:t>
            </a:r>
            <a:endParaRPr lang="zh-CN" altLang="en-US" sz="1600" b="0" i="0" dirty="0">
              <a:solidFill>
                <a:schemeClr val="tx2"/>
              </a:solidFill>
              <a:latin typeface="+mn-ea"/>
            </a:endParaRPr>
          </a:p>
          <a:p>
            <a:pPr marL="0" algn="l">
              <a:buClrTx/>
              <a:buSzTx/>
              <a:buFontTx/>
            </a:pPr>
            <a:r>
              <a:rPr lang="zh-CN" altLang="en-US" sz="1600" b="0" i="0" dirty="0">
                <a:solidFill>
                  <a:schemeClr val="tx2"/>
                </a:solidFill>
                <a:latin typeface="+mn-ea"/>
              </a:rPr>
              <a:t>标准化回答常见问题，确保信息一致性和准确性</a:t>
            </a:r>
            <a:endParaRPr lang="zh-CN" altLang="en-US" sz="1600" b="0" i="0" dirty="0">
              <a:solidFill>
                <a:schemeClr val="tx2"/>
              </a:solidFill>
              <a:latin typeface="+mn-ea"/>
            </a:endParaRPr>
          </a:p>
        </p:txBody>
      </p:sp>
      <p:sp>
        <p:nvSpPr>
          <p:cNvPr id="12" name="右箭头 11"/>
          <p:cNvSpPr/>
          <p:nvPr/>
        </p:nvSpPr>
        <p:spPr>
          <a:xfrm rot="9120000">
            <a:off x="2701925" y="2467610"/>
            <a:ext cx="2446020" cy="278130"/>
          </a:xfrm>
          <a:prstGeom prst="rightArrow">
            <a:avLst/>
          </a:prstGeom>
          <a:solidFill>
            <a:schemeClr val="accent5"/>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右箭头 12"/>
          <p:cNvSpPr/>
          <p:nvPr/>
        </p:nvSpPr>
        <p:spPr>
          <a:xfrm rot="5400000">
            <a:off x="4889500" y="2828925"/>
            <a:ext cx="1924685" cy="278130"/>
          </a:xfrm>
          <a:prstGeom prst="rightArrow">
            <a:avLst/>
          </a:prstGeom>
          <a:solidFill>
            <a:schemeClr val="accent5"/>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5" grpId="0"/>
      <p:bldP spid="6" grpId="0"/>
      <p:bldP spid="9" grpId="0" animBg="1"/>
      <p:bldP spid="10" grpId="0"/>
      <p:bldP spid="11" grpId="0"/>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366756" y="1805478"/>
            <a:ext cx="4390390" cy="522692"/>
            <a:chOff x="4764766" y="1980103"/>
            <a:chExt cx="4390390" cy="522692"/>
          </a:xfrm>
        </p:grpSpPr>
        <p:sp>
          <p:nvSpPr>
            <p:cNvPr id="9" name="文本框 8"/>
            <p:cNvSpPr txBox="1"/>
            <p:nvPr>
              <p:custDataLst>
                <p:tags r:id="rId2"/>
              </p:custDataLst>
            </p:nvPr>
          </p:nvSpPr>
          <p:spPr>
            <a:xfrm>
              <a:off x="5376271" y="1980103"/>
              <a:ext cx="3778885" cy="346710"/>
            </a:xfrm>
            <a:prstGeom prst="rect">
              <a:avLst/>
            </a:prstGeom>
            <a:noFill/>
          </p:spPr>
          <p:txBody>
            <a:bodyPr wrap="none" rtlCol="0">
              <a:noAutofit/>
            </a:bodyPr>
            <a:lstStyle/>
            <a:p>
              <a:pPr algn="l">
                <a:spcBef>
                  <a:spcPts val="1000"/>
                </a:spcBef>
              </a:pPr>
              <a:r>
                <a:rPr lang="zh-CN" altLang="en-US" sz="1600" dirty="0">
                  <a:solidFill>
                    <a:schemeClr val="tx2"/>
                  </a:solidFill>
                  <a:latin typeface="+mj-ea"/>
                  <a:ea typeface="+mj-ea"/>
                </a:rPr>
                <a:t>采用</a:t>
              </a:r>
              <a:r>
                <a:rPr lang="en-US" altLang="zh-CN" sz="1600" dirty="0">
                  <a:solidFill>
                    <a:schemeClr val="tx2"/>
                  </a:solidFill>
                  <a:latin typeface="+mj-ea"/>
                  <a:ea typeface="+mj-ea"/>
                </a:rPr>
                <a:t>MaxKB</a:t>
              </a:r>
              <a:r>
                <a:rPr lang="zh-CN" altLang="en-US" sz="1600" dirty="0">
                  <a:solidFill>
                    <a:schemeClr val="tx2"/>
                  </a:solidFill>
                  <a:latin typeface="+mj-ea"/>
                  <a:ea typeface="+mj-ea"/>
                </a:rPr>
                <a:t>开源知识库平台作为底层支撑</a:t>
              </a:r>
              <a:endParaRPr lang="zh-CN" altLang="en-US"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p:txBody>
        </p:sp>
        <p:sp>
          <p:nvSpPr>
            <p:cNvPr id="18" name="椭圆 17"/>
            <p:cNvSpPr/>
            <p:nvPr>
              <p:custDataLst>
                <p:tags r:id="rId3"/>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custDataLst>
              <p:tags r:id="rId4"/>
            </p:custDataLst>
          </p:nvPr>
        </p:nvGrpSpPr>
        <p:grpSpPr>
          <a:xfrm>
            <a:off x="367123" y="3606011"/>
            <a:ext cx="4034790" cy="522692"/>
            <a:chOff x="4764766" y="1980103"/>
            <a:chExt cx="4034790" cy="522692"/>
          </a:xfrm>
        </p:grpSpPr>
        <p:sp>
          <p:nvSpPr>
            <p:cNvPr id="21" name="文本框 20"/>
            <p:cNvSpPr txBox="1"/>
            <p:nvPr>
              <p:custDataLst>
                <p:tags r:id="rId5"/>
              </p:custDataLst>
            </p:nvPr>
          </p:nvSpPr>
          <p:spPr>
            <a:xfrm>
              <a:off x="5376271" y="1980103"/>
              <a:ext cx="3423285" cy="346710"/>
            </a:xfrm>
            <a:prstGeom prst="rect">
              <a:avLst/>
            </a:prstGeom>
            <a:noFill/>
          </p:spPr>
          <p:txBody>
            <a:bodyPr wrap="none" rtlCol="0">
              <a:noAutofit/>
            </a:bodyPr>
            <a:lstStyle/>
            <a:p>
              <a:pPr algn="l">
                <a:spcBef>
                  <a:spcPts val="1000"/>
                </a:spcBef>
              </a:pPr>
              <a:r>
                <a:rPr lang="zh-CN" altLang="en-US" sz="1600" dirty="0">
                  <a:solidFill>
                    <a:schemeClr val="tx2"/>
                  </a:solidFill>
                  <a:latin typeface="+mj-ea"/>
                  <a:ea typeface="+mj-ea"/>
                </a:rPr>
                <a:t>支持中文语义理解和上下文对话</a:t>
              </a:r>
              <a:endParaRPr lang="zh-CN" altLang="en-US"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p:txBody>
        </p:sp>
        <p:sp>
          <p:nvSpPr>
            <p:cNvPr id="38" name="椭圆 37"/>
            <p:cNvSpPr/>
            <p:nvPr>
              <p:custDataLst>
                <p:tags r:id="rId6"/>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custDataLst>
              <p:tags r:id="rId7"/>
            </p:custDataLst>
          </p:nvPr>
        </p:nvGrpSpPr>
        <p:grpSpPr>
          <a:xfrm>
            <a:off x="366756" y="2671724"/>
            <a:ext cx="5309235" cy="522692"/>
            <a:chOff x="4764766" y="1980103"/>
            <a:chExt cx="5309235" cy="522692"/>
          </a:xfrm>
        </p:grpSpPr>
        <p:sp>
          <p:nvSpPr>
            <p:cNvPr id="41" name="文本框 40"/>
            <p:cNvSpPr txBox="1"/>
            <p:nvPr>
              <p:custDataLst>
                <p:tags r:id="rId8"/>
              </p:custDataLst>
            </p:nvPr>
          </p:nvSpPr>
          <p:spPr>
            <a:xfrm>
              <a:off x="5376271" y="1980103"/>
              <a:ext cx="4697730" cy="346710"/>
            </a:xfrm>
            <a:prstGeom prst="rect">
              <a:avLst/>
            </a:prstGeom>
            <a:noFill/>
          </p:spPr>
          <p:txBody>
            <a:bodyPr wrap="none" rtlCol="0">
              <a:noAutofit/>
            </a:bodyPr>
            <a:lstStyle/>
            <a:p>
              <a:pPr algn="l">
                <a:spcBef>
                  <a:spcPts val="1000"/>
                </a:spcBef>
              </a:pPr>
              <a:r>
                <a:rPr lang="zh-CN" altLang="en-US" sz="1600" b="1" dirty="0">
                  <a:solidFill>
                    <a:schemeClr val="tx2"/>
                  </a:solidFill>
                  <a:latin typeface="+mj-ea"/>
                  <a:ea typeface="+mj-ea"/>
                </a:rPr>
                <a:t>通过网页爬虫自动采集和更新网站内容</a:t>
              </a:r>
              <a:endParaRPr lang="zh-CN" altLang="en-US" sz="1600" b="1" dirty="0">
                <a:solidFill>
                  <a:schemeClr val="tx2"/>
                </a:solidFill>
                <a:latin typeface="+mj-ea"/>
                <a:ea typeface="+mj-ea"/>
              </a:endParaRPr>
            </a:p>
            <a:p>
              <a:pPr algn="l">
                <a:spcBef>
                  <a:spcPts val="1000"/>
                </a:spcBef>
              </a:pPr>
              <a:endParaRPr lang="en-US" altLang="zh-CN" sz="1600" b="1" dirty="0">
                <a:solidFill>
                  <a:schemeClr val="tx2"/>
                </a:solidFill>
                <a:latin typeface="+mj-ea"/>
                <a:ea typeface="+mj-ea"/>
              </a:endParaRPr>
            </a:p>
            <a:p>
              <a:pPr algn="l">
                <a:spcBef>
                  <a:spcPts val="1000"/>
                </a:spcBef>
              </a:pPr>
              <a:endParaRPr lang="en-US" altLang="zh-CN" sz="1600" b="1" dirty="0">
                <a:solidFill>
                  <a:schemeClr val="tx2"/>
                </a:solidFill>
                <a:latin typeface="+mj-ea"/>
                <a:ea typeface="+mj-ea"/>
              </a:endParaRPr>
            </a:p>
            <a:p>
              <a:pPr algn="l">
                <a:spcBef>
                  <a:spcPts val="1000"/>
                </a:spcBef>
              </a:pPr>
              <a:endParaRPr lang="en-US" altLang="zh-CN" sz="1600" b="1" dirty="0">
                <a:solidFill>
                  <a:schemeClr val="tx2"/>
                </a:solidFill>
                <a:latin typeface="+mj-ea"/>
                <a:ea typeface="+mj-ea"/>
              </a:endParaRPr>
            </a:p>
          </p:txBody>
        </p:sp>
        <p:sp>
          <p:nvSpPr>
            <p:cNvPr id="43" name="椭圆 42"/>
            <p:cNvSpPr/>
            <p:nvPr>
              <p:custDataLst>
                <p:tags r:id="rId9"/>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custDataLst>
              <p:tags r:id="rId10"/>
            </p:custDataLst>
          </p:nvPr>
        </p:nvGrpSpPr>
        <p:grpSpPr>
          <a:xfrm>
            <a:off x="367030" y="4540885"/>
            <a:ext cx="3838575" cy="522605"/>
            <a:chOff x="4764766" y="1980103"/>
            <a:chExt cx="3734389" cy="522692"/>
          </a:xfrm>
        </p:grpSpPr>
        <p:sp>
          <p:nvSpPr>
            <p:cNvPr id="45" name="文本框 44"/>
            <p:cNvSpPr txBox="1"/>
            <p:nvPr>
              <p:custDataLst>
                <p:tags r:id="rId11"/>
              </p:custDataLst>
            </p:nvPr>
          </p:nvSpPr>
          <p:spPr>
            <a:xfrm>
              <a:off x="5376353" y="1980103"/>
              <a:ext cx="3122802" cy="346768"/>
            </a:xfrm>
            <a:prstGeom prst="rect">
              <a:avLst/>
            </a:prstGeom>
            <a:noFill/>
          </p:spPr>
          <p:txBody>
            <a:bodyPr wrap="none" rtlCol="0">
              <a:noAutofit/>
            </a:bodyPr>
            <a:lstStyle/>
            <a:p>
              <a:pPr algn="l">
                <a:spcBef>
                  <a:spcPts val="1000"/>
                </a:spcBef>
              </a:pPr>
              <a:r>
                <a:rPr lang="zh-CN" altLang="en-US" sz="1600" dirty="0">
                  <a:solidFill>
                    <a:schemeClr val="tx2"/>
                  </a:solidFill>
                  <a:latin typeface="+mj-ea"/>
                  <a:ea typeface="+mj-ea"/>
                </a:rPr>
                <a:t>可定制化的知识库管理和模型调优</a:t>
              </a:r>
              <a:endParaRPr lang="zh-CN" altLang="en-US"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p:txBody>
        </p:sp>
        <p:sp>
          <p:nvSpPr>
            <p:cNvPr id="47" name="椭圆 46"/>
            <p:cNvSpPr/>
            <p:nvPr>
              <p:custDataLst>
                <p:tags r:id="rId12"/>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
        <p:nvSpPr>
          <p:cNvPr id="2" name="文本框 1"/>
          <p:cNvSpPr txBox="1"/>
          <p:nvPr/>
        </p:nvSpPr>
        <p:spPr>
          <a:xfrm>
            <a:off x="240665" y="248285"/>
            <a:ext cx="4766945" cy="587375"/>
          </a:xfrm>
          <a:prstGeom prst="rect">
            <a:avLst/>
          </a:prstGeom>
          <a:noFill/>
        </p:spPr>
        <p:txBody>
          <a:bodyPr wrap="none" rtlCol="0">
            <a:noAutofit/>
          </a:bodyPr>
          <a:lstStyle/>
          <a:p>
            <a:pPr algn="l">
              <a:spcBef>
                <a:spcPts val="1000"/>
              </a:spcBef>
            </a:pPr>
            <a:r>
              <a:rPr lang="zh-CN" altLang="en-US" sz="2800" b="1" dirty="0">
                <a:solidFill>
                  <a:schemeClr val="tx2"/>
                </a:solidFill>
                <a:latin typeface="+mj-ea"/>
                <a:ea typeface="+mj-ea"/>
                <a:sym typeface="+mn-ea"/>
              </a:rPr>
              <a:t>背景与</a:t>
            </a:r>
            <a:r>
              <a:rPr lang="zh-CN" altLang="en-US" sz="2800" b="1" dirty="0">
                <a:solidFill>
                  <a:schemeClr val="tx2"/>
                </a:solidFill>
                <a:latin typeface="+mj-ea"/>
                <a:ea typeface="+mj-ea"/>
              </a:rPr>
              <a:t>项目简介</a:t>
            </a:r>
            <a:r>
              <a:rPr lang="en-US" altLang="zh-CN" sz="2800" b="1" dirty="0">
                <a:solidFill>
                  <a:schemeClr val="tx2"/>
                </a:solidFill>
                <a:latin typeface="+mj-ea"/>
                <a:ea typeface="+mj-ea"/>
              </a:rPr>
              <a:t>——</a:t>
            </a:r>
            <a:r>
              <a:rPr lang="zh-CN" altLang="en-US" sz="2800" b="1" dirty="0">
                <a:solidFill>
                  <a:schemeClr val="tx2"/>
                </a:solidFill>
                <a:latin typeface="+mj-ea"/>
                <a:ea typeface="+mj-ea"/>
              </a:rPr>
              <a:t>项目简介</a:t>
            </a:r>
            <a:r>
              <a:rPr lang="en-US" altLang="zh-CN" sz="2800" b="1" dirty="0">
                <a:solidFill>
                  <a:schemeClr val="tx2"/>
                </a:solidFill>
                <a:latin typeface="+mj-ea"/>
                <a:ea typeface="+mj-ea"/>
              </a:rPr>
              <a:t> </a:t>
            </a:r>
            <a:endParaRPr lang="en-US" altLang="zh-CN" sz="2800" b="1" dirty="0">
              <a:solidFill>
                <a:schemeClr val="tx2"/>
              </a:solidFill>
              <a:latin typeface="+mj-ea"/>
              <a:ea typeface="+mj-ea"/>
            </a:endParaRPr>
          </a:p>
        </p:txBody>
      </p:sp>
      <p:sp>
        <p:nvSpPr>
          <p:cNvPr id="4" name="文本框 3"/>
          <p:cNvSpPr txBox="1"/>
          <p:nvPr/>
        </p:nvSpPr>
        <p:spPr>
          <a:xfrm>
            <a:off x="6518910" y="990600"/>
            <a:ext cx="4404995" cy="368300"/>
          </a:xfrm>
          <a:prstGeom prst="rect">
            <a:avLst/>
          </a:prstGeom>
          <a:noFill/>
        </p:spPr>
        <p:txBody>
          <a:bodyPr wrap="square" rtlCol="0" anchor="t">
            <a:spAutoFit/>
          </a:bodyPr>
          <a:lstStyle/>
          <a:p>
            <a:pPr>
              <a:spcBef>
                <a:spcPts val="1000"/>
              </a:spcBef>
            </a:pPr>
            <a:r>
              <a:rPr lang="zh-CN" altLang="en-US" b="1" dirty="0">
                <a:solidFill>
                  <a:schemeClr val="accent6">
                    <a:lumMod val="60000"/>
                    <a:lumOff val="40000"/>
                  </a:schemeClr>
                </a:solidFill>
                <a:latin typeface="+mj-ea"/>
                <a:ea typeface="+mj-ea"/>
                <a:sym typeface="+mn-ea"/>
              </a:rPr>
              <a:t>预期效果：</a:t>
            </a:r>
            <a:endParaRPr lang="zh-CN" altLang="en-US" sz="1600" b="1" dirty="0">
              <a:solidFill>
                <a:schemeClr val="tx2"/>
              </a:solidFill>
              <a:latin typeface="等线 Light" panose="02010600030101010101" charset="-122"/>
              <a:ea typeface="等线 Light" panose="02010600030101010101" charset="-122"/>
              <a:sym typeface="+mn-ea"/>
            </a:endParaRPr>
          </a:p>
        </p:txBody>
      </p:sp>
      <p:sp>
        <p:nvSpPr>
          <p:cNvPr id="5" name="文本框 4"/>
          <p:cNvSpPr txBox="1"/>
          <p:nvPr/>
        </p:nvSpPr>
        <p:spPr>
          <a:xfrm>
            <a:off x="240665" y="1005840"/>
            <a:ext cx="6096000" cy="576580"/>
          </a:xfrm>
          <a:prstGeom prst="rect">
            <a:avLst/>
          </a:prstGeom>
          <a:noFill/>
        </p:spPr>
        <p:txBody>
          <a:bodyPr wrap="square" rtlCol="0" anchor="t">
            <a:noAutofit/>
          </a:bodyPr>
          <a:lstStyle/>
          <a:p>
            <a:pPr>
              <a:spcBef>
                <a:spcPts val="1000"/>
              </a:spcBef>
            </a:pPr>
            <a:r>
              <a:rPr lang="zh-CN" altLang="en-US" b="1" dirty="0">
                <a:solidFill>
                  <a:schemeClr val="accent6">
                    <a:lumMod val="60000"/>
                    <a:lumOff val="40000"/>
                  </a:schemeClr>
                </a:solidFill>
                <a:latin typeface="+mj-ea"/>
                <a:ea typeface="+mj-ea"/>
                <a:sym typeface="+mn-ea"/>
              </a:rPr>
              <a:t>技术特点：</a:t>
            </a:r>
            <a:endParaRPr lang="zh-CN" altLang="en-US" b="1" dirty="0">
              <a:solidFill>
                <a:schemeClr val="accent6">
                  <a:lumMod val="60000"/>
                  <a:lumOff val="40000"/>
                </a:schemeClr>
              </a:solidFill>
              <a:latin typeface="+mj-ea"/>
              <a:ea typeface="+mj-ea"/>
              <a:sym typeface="+mn-ea"/>
            </a:endParaRPr>
          </a:p>
          <a:p>
            <a:pPr>
              <a:spcBef>
                <a:spcPts val="1000"/>
              </a:spcBef>
            </a:pPr>
            <a:endParaRPr lang="zh-CN" altLang="en-US" b="1" dirty="0">
              <a:solidFill>
                <a:schemeClr val="accent6">
                  <a:lumMod val="60000"/>
                  <a:lumOff val="40000"/>
                </a:schemeClr>
              </a:solidFill>
              <a:latin typeface="+mj-ea"/>
              <a:ea typeface="+mj-ea"/>
              <a:sym typeface="+mn-ea"/>
            </a:endParaRPr>
          </a:p>
        </p:txBody>
      </p:sp>
      <p:sp>
        <p:nvSpPr>
          <p:cNvPr id="6" name="矩形 5"/>
          <p:cNvSpPr/>
          <p:nvPr/>
        </p:nvSpPr>
        <p:spPr>
          <a:xfrm>
            <a:off x="5754404" y="1019306"/>
            <a:ext cx="45719" cy="3073784"/>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8" name="组合 7"/>
          <p:cNvGrpSpPr/>
          <p:nvPr>
            <p:custDataLst>
              <p:tags r:id="rId13"/>
            </p:custDataLst>
          </p:nvPr>
        </p:nvGrpSpPr>
        <p:grpSpPr>
          <a:xfrm>
            <a:off x="6702786" y="1805478"/>
            <a:ext cx="4390390" cy="522692"/>
            <a:chOff x="4764766" y="1980103"/>
            <a:chExt cx="4390390" cy="522692"/>
          </a:xfrm>
        </p:grpSpPr>
        <p:sp>
          <p:nvSpPr>
            <p:cNvPr id="10" name="文本框 9"/>
            <p:cNvSpPr txBox="1"/>
            <p:nvPr>
              <p:custDataLst>
                <p:tags r:id="rId14"/>
              </p:custDataLst>
            </p:nvPr>
          </p:nvSpPr>
          <p:spPr>
            <a:xfrm>
              <a:off x="5376271" y="1980103"/>
              <a:ext cx="3778885" cy="346710"/>
            </a:xfrm>
            <a:prstGeom prst="rect">
              <a:avLst/>
            </a:prstGeom>
            <a:noFill/>
          </p:spPr>
          <p:txBody>
            <a:bodyPr wrap="none" rtlCol="0">
              <a:noAutofit/>
            </a:bodyPr>
            <a:lstStyle/>
            <a:p>
              <a:pPr algn="l">
                <a:spcBef>
                  <a:spcPts val="1000"/>
                </a:spcBef>
              </a:pPr>
              <a:r>
                <a:rPr lang="zh-CN" altLang="en-US" sz="1600" dirty="0">
                  <a:solidFill>
                    <a:schemeClr val="tx2"/>
                  </a:solidFill>
                  <a:latin typeface="+mj-ea"/>
                  <a:ea typeface="+mj-ea"/>
                </a:rPr>
                <a:t>提升信息检索效率，减少</a:t>
              </a:r>
              <a:r>
                <a:rPr lang="en-US" altLang="zh-CN" sz="1600" dirty="0">
                  <a:solidFill>
                    <a:schemeClr val="tx2"/>
                  </a:solidFill>
                  <a:latin typeface="+mj-ea"/>
                  <a:ea typeface="+mj-ea"/>
                </a:rPr>
                <a:t>50%</a:t>
              </a:r>
              <a:r>
                <a:rPr lang="zh-CN" altLang="en-US" sz="1600" dirty="0">
                  <a:solidFill>
                    <a:schemeClr val="tx2"/>
                  </a:solidFill>
                  <a:latin typeface="+mj-ea"/>
                  <a:ea typeface="+mj-ea"/>
                </a:rPr>
                <a:t>以上的查找时间</a:t>
              </a:r>
              <a:endParaRPr lang="zh-CN" altLang="en-US"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p:txBody>
        </p:sp>
        <p:sp>
          <p:nvSpPr>
            <p:cNvPr id="11" name="椭圆 10"/>
            <p:cNvSpPr/>
            <p:nvPr>
              <p:custDataLst>
                <p:tags r:id="rId15"/>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custDataLst>
              <p:tags r:id="rId16"/>
            </p:custDataLst>
          </p:nvPr>
        </p:nvGrpSpPr>
        <p:grpSpPr>
          <a:xfrm>
            <a:off x="6703153" y="3606011"/>
            <a:ext cx="4034790" cy="522692"/>
            <a:chOff x="4764766" y="1980103"/>
            <a:chExt cx="4034790" cy="522692"/>
          </a:xfrm>
        </p:grpSpPr>
        <p:sp>
          <p:nvSpPr>
            <p:cNvPr id="15" name="文本框 14"/>
            <p:cNvSpPr txBox="1"/>
            <p:nvPr>
              <p:custDataLst>
                <p:tags r:id="rId17"/>
              </p:custDataLst>
            </p:nvPr>
          </p:nvSpPr>
          <p:spPr>
            <a:xfrm>
              <a:off x="5376271" y="1980103"/>
              <a:ext cx="3423285" cy="346710"/>
            </a:xfrm>
            <a:prstGeom prst="rect">
              <a:avLst/>
            </a:prstGeom>
            <a:noFill/>
          </p:spPr>
          <p:txBody>
            <a:bodyPr wrap="none" rtlCol="0">
              <a:noAutofit/>
            </a:bodyPr>
            <a:lstStyle/>
            <a:p>
              <a:pPr algn="l">
                <a:spcBef>
                  <a:spcPts val="1000"/>
                </a:spcBef>
              </a:pPr>
              <a:r>
                <a:rPr lang="zh-CN" altLang="en-US" sz="1600" dirty="0">
                  <a:solidFill>
                    <a:schemeClr val="tx2"/>
                  </a:solidFill>
                  <a:latin typeface="+mj-ea"/>
                  <a:ea typeface="+mj-ea"/>
                </a:rPr>
                <a:t>增强用户粘性和满意度，提升网站整体服务质量</a:t>
              </a:r>
              <a:endParaRPr lang="zh-CN" altLang="en-US"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a:p>
              <a:pPr algn="l">
                <a:spcBef>
                  <a:spcPts val="1000"/>
                </a:spcBef>
              </a:pPr>
              <a:endParaRPr lang="en-US" altLang="zh-CN" sz="1600" dirty="0">
                <a:solidFill>
                  <a:schemeClr val="tx2"/>
                </a:solidFill>
                <a:latin typeface="+mj-ea"/>
                <a:ea typeface="+mj-ea"/>
              </a:endParaRPr>
            </a:p>
          </p:txBody>
        </p:sp>
        <p:sp>
          <p:nvSpPr>
            <p:cNvPr id="16" name="椭圆 15"/>
            <p:cNvSpPr/>
            <p:nvPr>
              <p:custDataLst>
                <p:tags r:id="rId18"/>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custDataLst>
              <p:tags r:id="rId19"/>
            </p:custDataLst>
          </p:nvPr>
        </p:nvGrpSpPr>
        <p:grpSpPr>
          <a:xfrm>
            <a:off x="6702786" y="2671724"/>
            <a:ext cx="5309235" cy="522692"/>
            <a:chOff x="4764766" y="1980103"/>
            <a:chExt cx="5309235" cy="522692"/>
          </a:xfrm>
        </p:grpSpPr>
        <p:sp>
          <p:nvSpPr>
            <p:cNvPr id="24" name="文本框 23"/>
            <p:cNvSpPr txBox="1"/>
            <p:nvPr>
              <p:custDataLst>
                <p:tags r:id="rId20"/>
              </p:custDataLst>
            </p:nvPr>
          </p:nvSpPr>
          <p:spPr>
            <a:xfrm>
              <a:off x="5376271" y="1980103"/>
              <a:ext cx="4697730" cy="346710"/>
            </a:xfrm>
            <a:prstGeom prst="rect">
              <a:avLst/>
            </a:prstGeom>
            <a:noFill/>
          </p:spPr>
          <p:txBody>
            <a:bodyPr wrap="none" rtlCol="0">
              <a:noAutofit/>
            </a:bodyPr>
            <a:lstStyle/>
            <a:p>
              <a:pPr algn="l">
                <a:spcBef>
                  <a:spcPts val="1000"/>
                </a:spcBef>
              </a:pPr>
              <a:r>
                <a:rPr lang="zh-CN" altLang="en-US" sz="1600" b="1" dirty="0">
                  <a:solidFill>
                    <a:schemeClr val="tx2"/>
                  </a:solidFill>
                  <a:latin typeface="+mj-ea"/>
                  <a:ea typeface="+mj-ea"/>
                </a:rPr>
                <a:t>降低社区参与门槛，提高新用户转化率</a:t>
              </a:r>
              <a:endParaRPr lang="zh-CN" altLang="en-US" sz="1600" b="1" dirty="0">
                <a:solidFill>
                  <a:schemeClr val="tx2"/>
                </a:solidFill>
                <a:latin typeface="+mj-ea"/>
                <a:ea typeface="+mj-ea"/>
              </a:endParaRPr>
            </a:p>
            <a:p>
              <a:pPr algn="l">
                <a:spcBef>
                  <a:spcPts val="1000"/>
                </a:spcBef>
              </a:pPr>
              <a:endParaRPr lang="en-US" altLang="zh-CN" sz="1600" b="1" dirty="0">
                <a:solidFill>
                  <a:schemeClr val="tx2"/>
                </a:solidFill>
                <a:latin typeface="+mj-ea"/>
                <a:ea typeface="+mj-ea"/>
              </a:endParaRPr>
            </a:p>
            <a:p>
              <a:pPr algn="l">
                <a:spcBef>
                  <a:spcPts val="1000"/>
                </a:spcBef>
              </a:pPr>
              <a:endParaRPr lang="en-US" altLang="zh-CN" sz="1600" b="1" dirty="0">
                <a:solidFill>
                  <a:schemeClr val="tx2"/>
                </a:solidFill>
                <a:latin typeface="+mj-ea"/>
                <a:ea typeface="+mj-ea"/>
              </a:endParaRPr>
            </a:p>
            <a:p>
              <a:pPr algn="l">
                <a:spcBef>
                  <a:spcPts val="1000"/>
                </a:spcBef>
              </a:pPr>
              <a:endParaRPr lang="en-US" altLang="zh-CN" sz="1600" b="1" dirty="0">
                <a:solidFill>
                  <a:schemeClr val="tx2"/>
                </a:solidFill>
                <a:latin typeface="+mj-ea"/>
                <a:ea typeface="+mj-ea"/>
              </a:endParaRPr>
            </a:p>
            <a:p>
              <a:pPr algn="l">
                <a:spcBef>
                  <a:spcPts val="1000"/>
                </a:spcBef>
              </a:pPr>
              <a:endParaRPr lang="en-US" altLang="zh-CN" sz="1600" b="1" dirty="0">
                <a:solidFill>
                  <a:schemeClr val="tx2"/>
                </a:solidFill>
                <a:latin typeface="+mj-ea"/>
                <a:ea typeface="+mj-ea"/>
              </a:endParaRPr>
            </a:p>
          </p:txBody>
        </p:sp>
        <p:sp>
          <p:nvSpPr>
            <p:cNvPr id="25" name="椭圆 24"/>
            <p:cNvSpPr/>
            <p:nvPr>
              <p:custDataLst>
                <p:tags r:id="rId21"/>
              </p:custDataLst>
            </p:nvPr>
          </p:nvSpPr>
          <p:spPr>
            <a:xfrm>
              <a:off x="4764766" y="1982601"/>
              <a:ext cx="520194" cy="520194"/>
            </a:xfrm>
            <a:prstGeom prst="ellipse">
              <a:avLst/>
            </a:prstGeom>
            <a:gradFill flip="none" rotWithShape="1">
              <a:gsLst>
                <a:gs pos="0">
                  <a:schemeClr val="accent6">
                    <a:lumMod val="50000"/>
                    <a:alpha val="0"/>
                  </a:schemeClr>
                </a:gs>
                <a:gs pos="100000">
                  <a:schemeClr val="accent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5881404" y="1683516"/>
            <a:ext cx="45719" cy="3073784"/>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0" name="矩形 29"/>
          <p:cNvSpPr/>
          <p:nvPr/>
        </p:nvSpPr>
        <p:spPr>
          <a:xfrm>
            <a:off x="6008404" y="1810516"/>
            <a:ext cx="45719" cy="3073784"/>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1" name="矩形 30"/>
          <p:cNvSpPr/>
          <p:nvPr/>
        </p:nvSpPr>
        <p:spPr>
          <a:xfrm>
            <a:off x="6146199" y="2751586"/>
            <a:ext cx="45719" cy="3073784"/>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pic>
        <p:nvPicPr>
          <p:cNvPr id="26" name="图片 25" descr="8"/>
          <p:cNvPicPr>
            <a:picLocks noChangeAspect="1"/>
          </p:cNvPicPr>
          <p:nvPr/>
        </p:nvPicPr>
        <p:blipFill>
          <a:blip r:embed="rId22" cstate="screen"/>
          <a:stretch>
            <a:fillRect/>
          </a:stretch>
        </p:blipFill>
        <p:spPr>
          <a:xfrm>
            <a:off x="9175115" y="3952875"/>
            <a:ext cx="2938145" cy="2807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1000"/>
                                        <p:tgtEl>
                                          <p:spTgt spid="5"/>
                                        </p:tgtEl>
                                      </p:cBhvr>
                                    </p:animEffect>
                                    <p:anim calcmode="lin" valueType="num">
                                      <p:cBhvr>
                                        <p:cTn id="68" dur="1000" fill="hold"/>
                                        <p:tgtEl>
                                          <p:spTgt spid="5"/>
                                        </p:tgtEl>
                                        <p:attrNameLst>
                                          <p:attrName>ppt_x</p:attrName>
                                        </p:attrNameLst>
                                      </p:cBhvr>
                                      <p:tavLst>
                                        <p:tav tm="0">
                                          <p:val>
                                            <p:strVal val="#ppt_x"/>
                                          </p:val>
                                        </p:tav>
                                        <p:tav tm="100000">
                                          <p:val>
                                            <p:strVal val="#ppt_x"/>
                                          </p:val>
                                        </p:tav>
                                      </p:tavLst>
                                    </p:anim>
                                    <p:anim calcmode="lin" valueType="num">
                                      <p:cBhvr>
                                        <p:cTn id="69" dur="1000" fill="hold"/>
                                        <p:tgtEl>
                                          <p:spTgt spid="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1000"/>
                                        <p:tgtEl>
                                          <p:spTgt spid="4"/>
                                        </p:tgtEl>
                                      </p:cBhvr>
                                    </p:animEffect>
                                    <p:anim calcmode="lin" valueType="num">
                                      <p:cBhvr>
                                        <p:cTn id="73" dur="1000" fill="hold"/>
                                        <p:tgtEl>
                                          <p:spTgt spid="4"/>
                                        </p:tgtEl>
                                        <p:attrNameLst>
                                          <p:attrName>ppt_x</p:attrName>
                                        </p:attrNameLst>
                                      </p:cBhvr>
                                      <p:tavLst>
                                        <p:tav tm="0">
                                          <p:val>
                                            <p:strVal val="#ppt_x"/>
                                          </p:val>
                                        </p:tav>
                                        <p:tav tm="100000">
                                          <p:val>
                                            <p:strVal val="#ppt_x"/>
                                          </p:val>
                                        </p:tav>
                                      </p:tavLst>
                                    </p:anim>
                                    <p:anim calcmode="lin" valueType="num">
                                      <p:cBhvr>
                                        <p:cTn id="7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4" grpId="1"/>
      <p:bldP spid="5" grpId="0"/>
      <p:bldP spid="5" grpId="1"/>
      <p:bldP spid="6" grpId="0" bldLvl="0" animBg="1"/>
      <p:bldP spid="29" grpId="0" bldLvl="0" animBg="1"/>
      <p:bldP spid="30" grpId="0" bldLvl="0" animBg="1"/>
      <p:bldP spid="3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16983" y="2345922"/>
            <a:ext cx="2682452" cy="1628011"/>
          </a:xfrm>
          <a:prstGeom prst="rect">
            <a:avLst/>
          </a:prstGeom>
          <a:noFill/>
        </p:spPr>
        <p:txBody>
          <a:bodyPr wrap="none" rtlCol="0">
            <a:noAutofit/>
          </a:bodyPr>
          <a:lstStyle/>
          <a:p>
            <a:pPr>
              <a:spcBef>
                <a:spcPts val="1000"/>
              </a:spcBef>
            </a:pPr>
            <a:r>
              <a:rPr lang="en-US" altLang="zh-CN" sz="9600" b="1" i="1" dirty="0">
                <a:gradFill>
                  <a:gsLst>
                    <a:gs pos="0">
                      <a:schemeClr val="accent6">
                        <a:lumMod val="60000"/>
                        <a:lumOff val="40000"/>
                      </a:schemeClr>
                    </a:gs>
                    <a:gs pos="100000">
                      <a:schemeClr val="accent5"/>
                    </a:gs>
                  </a:gsLst>
                  <a:lin ang="10800000" scaled="1"/>
                </a:gradFill>
                <a:latin typeface="+mj-ea"/>
                <a:ea typeface="+mj-ea"/>
              </a:rPr>
              <a:t>02.</a:t>
            </a:r>
            <a:endParaRPr lang="zh-CN" altLang="en-US" sz="7200" i="1" dirty="0">
              <a:gradFill>
                <a:gsLst>
                  <a:gs pos="0">
                    <a:schemeClr val="accent6">
                      <a:lumMod val="60000"/>
                      <a:lumOff val="40000"/>
                    </a:schemeClr>
                  </a:gs>
                  <a:gs pos="100000">
                    <a:schemeClr val="accent5"/>
                  </a:gs>
                </a:gsLst>
                <a:lin ang="10800000" scaled="1"/>
              </a:gradFill>
              <a:latin typeface="+mj-ea"/>
              <a:ea typeface="+mj-ea"/>
            </a:endParaRPr>
          </a:p>
        </p:txBody>
      </p:sp>
      <p:sp>
        <p:nvSpPr>
          <p:cNvPr id="7" name="文本框 6"/>
          <p:cNvSpPr txBox="1"/>
          <p:nvPr/>
        </p:nvSpPr>
        <p:spPr>
          <a:xfrm>
            <a:off x="10628671" y="760335"/>
            <a:ext cx="646331" cy="1308040"/>
          </a:xfrm>
          <a:prstGeom prst="rect">
            <a:avLst/>
          </a:prstGeom>
          <a:noFill/>
        </p:spPr>
        <p:txBody>
          <a:bodyPr vert="eaVert" wrap="square" rtlCol="0">
            <a:spAutoFit/>
          </a:bodyPr>
          <a:lstStyle/>
          <a:p>
            <a:pPr>
              <a:lnSpc>
                <a:spcPct val="150000"/>
              </a:lnSpc>
            </a:pPr>
            <a:r>
              <a:rPr lang="en-US" altLang="zh-CN" sz="500" dirty="0">
                <a:solidFill>
                  <a:schemeClr val="accent1"/>
                </a:solidFill>
              </a:rPr>
              <a:t>You can enter the content about the progress of the work here You can enter the content, You can enter the content about the progress of the work</a:t>
            </a:r>
            <a:endParaRPr lang="zh-CN" altLang="en-US" dirty="0"/>
          </a:p>
        </p:txBody>
      </p:sp>
      <p:sp>
        <p:nvSpPr>
          <p:cNvPr id="5" name="平行四边形 4"/>
          <p:cNvSpPr/>
          <p:nvPr/>
        </p:nvSpPr>
        <p:spPr>
          <a:xfrm>
            <a:off x="2813882" y="2499990"/>
            <a:ext cx="2814209" cy="1069435"/>
          </a:xfrm>
          <a:prstGeom prst="parallelogram">
            <a:avLst/>
          </a:prstGeom>
          <a:gradFill>
            <a:gsLst>
              <a:gs pos="0">
                <a:schemeClr val="tx1">
                  <a:alpha val="0"/>
                </a:schemeClr>
              </a:gs>
              <a:gs pos="100000">
                <a:schemeClr val="accent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3204194" y="2662476"/>
            <a:ext cx="2080240" cy="346796"/>
          </a:xfrm>
          <a:prstGeom prst="rect">
            <a:avLst/>
          </a:prstGeom>
          <a:noFill/>
        </p:spPr>
        <p:txBody>
          <a:bodyPr wrap="none" rtlCol="0">
            <a:noAutofit/>
          </a:bodyPr>
          <a:lstStyle/>
          <a:p>
            <a:pPr algn="l">
              <a:spcBef>
                <a:spcPts val="1000"/>
              </a:spcBef>
            </a:pPr>
            <a:r>
              <a:rPr lang="zh-CN" altLang="en-US" sz="2400" b="1" i="1" dirty="0">
                <a:solidFill>
                  <a:schemeClr val="tx2"/>
                </a:solidFill>
                <a:latin typeface="+mj-ea"/>
                <a:ea typeface="+mj-ea"/>
              </a:rPr>
              <a:t>效果预览</a:t>
            </a:r>
            <a:endParaRPr lang="zh-CN" altLang="en-US" sz="2400" b="1" i="1" dirty="0">
              <a:solidFill>
                <a:schemeClr val="tx2"/>
              </a:solidFill>
              <a:latin typeface="+mj-ea"/>
              <a:ea typeface="+mj-ea"/>
            </a:endParaRPr>
          </a:p>
        </p:txBody>
      </p:sp>
      <p:sp>
        <p:nvSpPr>
          <p:cNvPr id="4" name="灯片编号占位符 3"/>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p:bldP spid="5"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0647" y="248053"/>
            <a:ext cx="2616065" cy="587174"/>
          </a:xfrm>
          <a:prstGeom prst="rect">
            <a:avLst/>
          </a:prstGeom>
          <a:noFill/>
        </p:spPr>
        <p:txBody>
          <a:bodyPr wrap="none" rtlCol="0">
            <a:noAutofit/>
          </a:bodyPr>
          <a:lstStyle/>
          <a:p>
            <a:pPr algn="l">
              <a:spcBef>
                <a:spcPts val="1000"/>
              </a:spcBef>
            </a:pPr>
            <a:r>
              <a:rPr lang="zh-CN" altLang="en-US" sz="2800" b="1" i="1" dirty="0">
                <a:solidFill>
                  <a:schemeClr val="tx2"/>
                </a:solidFill>
                <a:latin typeface="+mj-ea"/>
                <a:ea typeface="+mj-ea"/>
                <a:sym typeface="+mn-ea"/>
              </a:rPr>
              <a:t>效果预览</a:t>
            </a:r>
            <a:endParaRPr lang="zh-CN" altLang="en-US" sz="2800" b="1" dirty="0">
              <a:solidFill>
                <a:schemeClr val="tx2"/>
              </a:solidFill>
              <a:latin typeface="+mj-ea"/>
              <a:ea typeface="+mj-ea"/>
            </a:endParaRPr>
          </a:p>
        </p:txBody>
      </p:sp>
      <p:grpSp>
        <p:nvGrpSpPr>
          <p:cNvPr id="6" name="组合 5"/>
          <p:cNvGrpSpPr/>
          <p:nvPr/>
        </p:nvGrpSpPr>
        <p:grpSpPr>
          <a:xfrm>
            <a:off x="240497" y="4806646"/>
            <a:ext cx="8565392" cy="1611966"/>
            <a:chOff x="11203" y="3789"/>
            <a:chExt cx="12427" cy="2539"/>
          </a:xfrm>
        </p:grpSpPr>
        <p:sp>
          <p:nvSpPr>
            <p:cNvPr id="39" name="文本占位符 5"/>
            <p:cNvSpPr txBox="1"/>
            <p:nvPr/>
          </p:nvSpPr>
          <p:spPr>
            <a:xfrm>
              <a:off x="11203" y="4546"/>
              <a:ext cx="12427" cy="1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t">
                <a:lnSpc>
                  <a:spcPct val="150000"/>
                </a:lnSpc>
                <a:buNone/>
              </a:pPr>
              <a:r>
                <a:rPr lang="zh-CN" altLang="en-US" sz="1400" dirty="0">
                  <a:solidFill>
                    <a:schemeClr val="tx2"/>
                  </a:solidFill>
                  <a:latin typeface="+mn-ea"/>
                </a:rPr>
                <a:t>答：</a:t>
              </a:r>
              <a:r>
                <a:rPr lang="en-US" altLang="zh-CN" sz="1400" dirty="0">
                  <a:solidFill>
                    <a:schemeClr val="tx2"/>
                  </a:solidFill>
                  <a:latin typeface="+mn-ea"/>
                </a:rPr>
                <a:t>openKylin</a:t>
              </a:r>
              <a:r>
                <a:rPr lang="zh-CN" altLang="en-US" sz="1400" dirty="0">
                  <a:solidFill>
                    <a:schemeClr val="tx2"/>
                  </a:solidFill>
                  <a:latin typeface="+mn-ea"/>
                </a:rPr>
                <a:t>是国内首个桌面级开源</a:t>
              </a:r>
              <a:r>
                <a:rPr lang="en-US" altLang="zh-CN" sz="1400" dirty="0">
                  <a:solidFill>
                    <a:schemeClr val="tx2"/>
                  </a:solidFill>
                  <a:latin typeface="+mn-ea"/>
                </a:rPr>
                <a:t> </a:t>
              </a:r>
              <a:r>
                <a:rPr lang="zh-CN" altLang="en-US" sz="1400" dirty="0">
                  <a:solidFill>
                    <a:schemeClr val="tx2"/>
                  </a:solidFill>
                  <a:latin typeface="+mn-ea"/>
                </a:rPr>
                <a:t>操作系统社区项目。核心定位</a:t>
              </a:r>
              <a:r>
                <a:rPr lang="en-US" altLang="zh-CN" sz="1400" dirty="0">
                  <a:solidFill>
                    <a:schemeClr val="tx2"/>
                  </a:solidFill>
                  <a:latin typeface="+mn-ea"/>
                </a:rPr>
                <a:t>:</a:t>
              </a:r>
              <a:r>
                <a:rPr lang="zh-CN" altLang="en-US" sz="1400" dirty="0">
                  <a:solidFill>
                    <a:schemeClr val="tx2"/>
                  </a:solidFill>
                  <a:latin typeface="+mn-ea"/>
                </a:rPr>
                <a:t>以平台自主、产业主导为基础，构建生态丰富、技术先进的开源操作系统社区，成为国内开源</a:t>
              </a:r>
              <a:r>
                <a:rPr lang="en-US" altLang="zh-CN" sz="1400" dirty="0">
                  <a:solidFill>
                    <a:schemeClr val="tx2"/>
                  </a:solidFill>
                  <a:latin typeface="+mn-ea"/>
                </a:rPr>
                <a:t>OS</a:t>
              </a:r>
              <a:r>
                <a:rPr lang="zh-CN" altLang="en-US" sz="1400" dirty="0">
                  <a:solidFill>
                    <a:schemeClr val="tx2"/>
                  </a:solidFill>
                  <a:latin typeface="+mn-ea"/>
                </a:rPr>
                <a:t>的核心共建载体。愿景</a:t>
              </a:r>
              <a:r>
                <a:rPr lang="en-US" altLang="zh-CN" sz="1400" dirty="0">
                  <a:solidFill>
                    <a:schemeClr val="tx2"/>
                  </a:solidFill>
                  <a:latin typeface="+mn-ea"/>
                </a:rPr>
                <a:t>:</a:t>
              </a:r>
              <a:r>
                <a:rPr lang="zh-CN" altLang="en-US" sz="1400" dirty="0">
                  <a:solidFill>
                    <a:schemeClr val="tx2"/>
                  </a:solidFill>
                  <a:latin typeface="+mn-ea"/>
                </a:rPr>
                <a:t>推动开源操作系统技术自主创新，打通软硬件生态链路，支撑数字经济场景，成为全球有影响力的开源</a:t>
              </a:r>
              <a:r>
                <a:rPr lang="en-US" altLang="zh-CN" sz="1400" dirty="0">
                  <a:solidFill>
                    <a:schemeClr val="tx2"/>
                  </a:solidFill>
                  <a:latin typeface="+mn-ea"/>
                </a:rPr>
                <a:t>OS</a:t>
              </a:r>
              <a:r>
                <a:rPr lang="zh-CN" altLang="en-US" sz="1400" dirty="0">
                  <a:solidFill>
                    <a:schemeClr val="tx2"/>
                  </a:solidFill>
                  <a:latin typeface="+mn-ea"/>
                </a:rPr>
                <a:t>社区。</a:t>
              </a:r>
              <a:endParaRPr lang="zh-CN" altLang="en-US" sz="1400" dirty="0">
                <a:solidFill>
                  <a:schemeClr val="tx2"/>
                </a:solidFill>
                <a:latin typeface="+mn-ea"/>
              </a:endParaRPr>
            </a:p>
          </p:txBody>
        </p:sp>
        <p:sp>
          <p:nvSpPr>
            <p:cNvPr id="42" name="矩形 41"/>
            <p:cNvSpPr/>
            <p:nvPr/>
          </p:nvSpPr>
          <p:spPr>
            <a:xfrm rot="16200000">
              <a:off x="14623" y="469"/>
              <a:ext cx="72" cy="6713"/>
            </a:xfrm>
            <a:prstGeom prst="rect">
              <a:avLst/>
            </a:prstGeom>
            <a:gradFill>
              <a:gsLst>
                <a:gs pos="0">
                  <a:schemeClr val="accent6">
                    <a:lumMod val="50000"/>
                    <a:alpha val="0"/>
                  </a:schemeClr>
                </a:gs>
                <a:gs pos="86000">
                  <a:schemeClr val="accent5"/>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9" name="文本框 58"/>
            <p:cNvSpPr txBox="1"/>
            <p:nvPr/>
          </p:nvSpPr>
          <p:spPr>
            <a:xfrm>
              <a:off x="11203" y="3936"/>
              <a:ext cx="3340" cy="546"/>
            </a:xfrm>
            <a:prstGeom prst="rect">
              <a:avLst/>
            </a:prstGeom>
            <a:noFill/>
          </p:spPr>
          <p:txBody>
            <a:bodyPr wrap="none" rtlCol="0">
              <a:noAutofit/>
            </a:bodyPr>
            <a:lstStyle/>
            <a:p>
              <a:pPr algn="l">
                <a:spcBef>
                  <a:spcPts val="1000"/>
                </a:spcBef>
              </a:pPr>
              <a:r>
                <a:rPr lang="zh-CN" altLang="en-US" sz="1400" b="1" dirty="0">
                  <a:solidFill>
                    <a:schemeClr val="accent6">
                      <a:lumMod val="60000"/>
                      <a:lumOff val="40000"/>
                    </a:schemeClr>
                  </a:solidFill>
                  <a:latin typeface="+mj-ea"/>
                  <a:ea typeface="+mj-ea"/>
                </a:rPr>
                <a:t>问：</a:t>
              </a:r>
              <a:r>
                <a:rPr lang="en-US" altLang="zh-CN" sz="1400" b="1" dirty="0">
                  <a:solidFill>
                    <a:schemeClr val="accent6">
                      <a:lumMod val="60000"/>
                      <a:lumOff val="40000"/>
                    </a:schemeClr>
                  </a:solidFill>
                  <a:latin typeface="+mj-ea"/>
                  <a:ea typeface="+mj-ea"/>
                </a:rPr>
                <a:t>openKylin</a:t>
              </a:r>
              <a:r>
                <a:rPr lang="zh-CN" altLang="en-US" sz="1400" b="1" dirty="0">
                  <a:solidFill>
                    <a:schemeClr val="accent6">
                      <a:lumMod val="60000"/>
                      <a:lumOff val="40000"/>
                    </a:schemeClr>
                  </a:solidFill>
                  <a:latin typeface="+mj-ea"/>
                  <a:ea typeface="+mj-ea"/>
                </a:rPr>
                <a:t>是什么，社区的核心定立和愿景是什么</a:t>
              </a:r>
              <a:r>
                <a:rPr lang="en-US" altLang="zh-CN" sz="1400" b="1" dirty="0">
                  <a:solidFill>
                    <a:schemeClr val="accent6">
                      <a:lumMod val="60000"/>
                      <a:lumOff val="40000"/>
                    </a:schemeClr>
                  </a:solidFill>
                  <a:latin typeface="+mj-ea"/>
                  <a:ea typeface="+mj-ea"/>
                </a:rPr>
                <a:t>?</a:t>
              </a:r>
              <a:endParaRPr lang="en-US" altLang="zh-CN" sz="1400" b="1" dirty="0">
                <a:solidFill>
                  <a:schemeClr val="accent6">
                    <a:lumMod val="60000"/>
                    <a:lumOff val="40000"/>
                  </a:schemeClr>
                </a:solidFill>
                <a:latin typeface="+mj-ea"/>
                <a:ea typeface="+mj-ea"/>
              </a:endParaRPr>
            </a:p>
          </p:txBody>
        </p:sp>
      </p:grpSp>
      <p:sp>
        <p:nvSpPr>
          <p:cNvPr id="3" name="灯片编号占位符 2"/>
          <p:cNvSpPr>
            <a:spLocks noGrp="1"/>
          </p:cNvSpPr>
          <p:nvPr>
            <p:ph type="sldNum" sz="quarter" idx="4294967295"/>
          </p:nvPr>
        </p:nvSpPr>
        <p:spPr>
          <a:xfrm>
            <a:off x="7730336" y="6412203"/>
            <a:ext cx="2743200" cy="365125"/>
          </a:xfrm>
          <a:prstGeom prst="rect">
            <a:avLst/>
          </a:prstGeom>
        </p:spPr>
        <p:txBody>
          <a:bodyPr/>
          <a:lstStyle/>
          <a:p>
            <a:fld id="{565CE74E-AB26-4998-AD42-012C4C1AD076}" type="slidenum">
              <a:rPr lang="zh-CN" altLang="en-US" smtClean="0"/>
            </a:fld>
            <a:endParaRPr lang="zh-CN" altLang="en-US" dirty="0"/>
          </a:p>
        </p:txBody>
      </p:sp>
      <p:pic>
        <p:nvPicPr>
          <p:cNvPr id="2" name="图片 1"/>
          <p:cNvPicPr>
            <a:picLocks noChangeAspect="1"/>
          </p:cNvPicPr>
          <p:nvPr/>
        </p:nvPicPr>
        <p:blipFill>
          <a:blip r:embed="rId1" cstate="screen"/>
          <a:stretch>
            <a:fillRect/>
          </a:stretch>
        </p:blipFill>
        <p:spPr>
          <a:xfrm>
            <a:off x="866140" y="906780"/>
            <a:ext cx="6480000" cy="3734806"/>
          </a:xfrm>
          <a:prstGeom prst="rect">
            <a:avLst/>
          </a:prstGeom>
        </p:spPr>
      </p:pic>
      <p:pic>
        <p:nvPicPr>
          <p:cNvPr id="5" name="图片 4"/>
          <p:cNvPicPr>
            <a:picLocks noChangeAspect="1"/>
          </p:cNvPicPr>
          <p:nvPr/>
        </p:nvPicPr>
        <p:blipFill>
          <a:blip r:embed="rId2" cstate="screen"/>
          <a:srcRect/>
          <a:stretch>
            <a:fillRect/>
          </a:stretch>
        </p:blipFill>
        <p:spPr>
          <a:xfrm>
            <a:off x="8239760" y="88900"/>
            <a:ext cx="2783205" cy="4552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conveyor dir="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0.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1.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2.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3.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4.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5.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6.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7.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8.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19.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2.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20.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21.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22.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23.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24.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25.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26.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27.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28.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29.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3.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30.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31.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32.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33.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34.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35.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36.xml><?xml version="1.0" encoding="utf-8"?>
<p:tagLst xmlns:p="http://schemas.openxmlformats.org/presentationml/2006/main">
  <p:tag name="KSO_WM_DIAGRAM_VIRTUALLY_FRAME" val="{&quot;height&quot;:266.24937007874024,&quot;left&quot;:32.47842519685037,&quot;top&quot;:154.23787401574802,&quot;width&quot;:857.7849606299212}"/>
</p:tagLst>
</file>

<file path=ppt/tags/tag37.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38.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39.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40.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1.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2.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3.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4.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5.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6.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7.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8.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49.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5.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50.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51.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52.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53.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54.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55.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56.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57.xml><?xml version="1.0" encoding="utf-8"?>
<p:tagLst xmlns:p="http://schemas.openxmlformats.org/presentationml/2006/main">
  <p:tag name="KSO_WM_DIAGRAM_VIRTUALLY_FRAME" val="{&quot;height&quot;:279.99937007874024,&quot;left&quot;:28.87842519685039,&quot;top&quot;:140.487874015748,&quot;width&quot;:861.3849606299212}"/>
</p:tagLst>
</file>

<file path=ppt/tags/tag58.xml><?xml version="1.0" encoding="utf-8"?>
<p:tagLst xmlns:p="http://schemas.openxmlformats.org/presentationml/2006/main">
  <p:tag name="KSO_WM_DIAGRAM_VIRTUALLY_FRAME" val="{&quot;height&quot;:212.00692913385828,&quot;left&quot;:499.54881889763783,&quot;top&quot;:189.94031496062988,&quot;width&quot;:273.35}"/>
</p:tagLst>
</file>

<file path=ppt/tags/tag59.xml><?xml version="1.0" encoding="utf-8"?>
<p:tagLst xmlns:p="http://schemas.openxmlformats.org/presentationml/2006/main">
  <p:tag name="KSO_WM_DIAGRAM_VIRTUALLY_FRAME" val="{&quot;height&quot;:212.00692913385828,&quot;left&quot;:499.54881889763783,&quot;top&quot;:189.94031496062988,&quot;width&quot;:273.35}"/>
</p:tagLst>
</file>

<file path=ppt/tags/tag6.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60.xml><?xml version="1.0" encoding="utf-8"?>
<p:tagLst xmlns:p="http://schemas.openxmlformats.org/presentationml/2006/main">
  <p:tag name="KSO_WM_DIAGRAM_VIRTUALLY_FRAME" val="{&quot;height&quot;:212.00692913385828,&quot;left&quot;:499.54881889763783,&quot;top&quot;:189.94031496062988,&quot;width&quot;:273.35}"/>
</p:tagLst>
</file>

<file path=ppt/tags/tag61.xml><?xml version="1.0" encoding="utf-8"?>
<p:tagLst xmlns:p="http://schemas.openxmlformats.org/presentationml/2006/main">
  <p:tag name="KSO_WM_DIAGRAM_VIRTUALLY_FRAME" val="{&quot;height&quot;:212.00692913385828,&quot;left&quot;:499.54881889763783,&quot;top&quot;:189.94031496062988,&quot;width&quot;:273.35}"/>
</p:tagLst>
</file>

<file path=ppt/tags/tag62.xml><?xml version="1.0" encoding="utf-8"?>
<p:tagLst xmlns:p="http://schemas.openxmlformats.org/presentationml/2006/main">
  <p:tag name="KSO_WM_DIAGRAM_VIRTUALLY_FRAME" val="{&quot;height&quot;:212.00692913385828,&quot;left&quot;:499.54881889763783,&quot;top&quot;:189.94031496062988,&quot;width&quot;:273.35}"/>
</p:tagLst>
</file>

<file path=ppt/tags/tag63.xml><?xml version="1.0" encoding="utf-8"?>
<p:tagLst xmlns:p="http://schemas.openxmlformats.org/presentationml/2006/main">
  <p:tag name="KSO_WM_DIAGRAM_VIRTUALLY_FRAME" val="{&quot;height&quot;:212.00692913385828,&quot;left&quot;:499.54881889763783,&quot;top&quot;:189.94031496062988,&quot;width&quot;:273.35}"/>
</p:tagLst>
</file>

<file path=ppt/tags/tag64.xml><?xml version="1.0" encoding="utf-8"?>
<p:tagLst xmlns:p="http://schemas.openxmlformats.org/presentationml/2006/main">
  <p:tag name="KSO_WM_DIAGRAM_VIRTUALLY_FRAME" val="{&quot;height&quot;:212.00692913385828,&quot;left&quot;:499.54881889763783,&quot;top&quot;:189.94031496062988,&quot;width&quot;:273.35}"/>
</p:tagLst>
</file>

<file path=ppt/tags/tag65.xml><?xml version="1.0" encoding="utf-8"?>
<p:tagLst xmlns:p="http://schemas.openxmlformats.org/presentationml/2006/main">
  <p:tag name="KSO_WM_DIAGRAM_VIRTUALLY_FRAME" val="{&quot;height&quot;:212.00692913385828,&quot;left&quot;:499.54881889763783,&quot;top&quot;:189.94031496062988,&quot;width&quot;:273.35}"/>
</p:tagLst>
</file>

<file path=ppt/tags/tag66.xml><?xml version="1.0" encoding="utf-8"?>
<p:tagLst xmlns:p="http://schemas.openxmlformats.org/presentationml/2006/main">
  <p:tag name="KSO_WM_DIAGRAM_VIRTUALLY_FRAME" val="{&quot;height&quot;:211.15,&quot;left&quot;:15.2,&quot;top&quot;:298.1,&quot;width&quot;:898.7703937007875}"/>
</p:tagLst>
</file>

<file path=ppt/tags/tag67.xml><?xml version="1.0" encoding="utf-8"?>
<p:tagLst xmlns:p="http://schemas.openxmlformats.org/presentationml/2006/main">
  <p:tag name="KSO_WM_DIAGRAM_VIRTUALLY_FRAME" val="{&quot;height&quot;:211.15,&quot;left&quot;:15.2,&quot;top&quot;:298.1,&quot;width&quot;:898.7703937007875}"/>
</p:tagLst>
</file>

<file path=ppt/tags/tag68.xml><?xml version="1.0" encoding="utf-8"?>
<p:tagLst xmlns:p="http://schemas.openxmlformats.org/presentationml/2006/main">
  <p:tag name="KSO_WM_DIAGRAM_VIRTUALLY_FRAME" val="{&quot;height&quot;:211.15,&quot;left&quot;:15.2,&quot;top&quot;:298.1,&quot;width&quot;:898.7703937007875}"/>
</p:tagLst>
</file>

<file path=ppt/tags/tag69.xml><?xml version="1.0" encoding="utf-8"?>
<p:tagLst xmlns:p="http://schemas.openxmlformats.org/presentationml/2006/main">
  <p:tag name="KSO_WM_DIAGRAM_VIRTUALLY_FRAME" val="{&quot;height&quot;:211.15,&quot;left&quot;:15.2,&quot;top&quot;:298.1,&quot;width&quot;:898.7703937007875}"/>
</p:tagLst>
</file>

<file path=ppt/tags/tag7.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70.xml><?xml version="1.0" encoding="utf-8"?>
<p:tagLst xmlns:p="http://schemas.openxmlformats.org/presentationml/2006/main">
  <p:tag name="KSO_WM_DIAGRAM_VIRTUALLY_FRAME" val="{&quot;height&quot;:211.15,&quot;left&quot;:15.2,&quot;top&quot;:298.1,&quot;width&quot;:898.7703937007875}"/>
</p:tagLst>
</file>

<file path=ppt/tags/tag71.xml><?xml version="1.0" encoding="utf-8"?>
<p:tagLst xmlns:p="http://schemas.openxmlformats.org/presentationml/2006/main">
  <p:tag name="KSO_WM_DIAGRAM_VIRTUALLY_FRAME" val="{&quot;height&quot;:211.15,&quot;left&quot;:15.2,&quot;top&quot;:298.1,&quot;width&quot;:898.7703937007875}"/>
</p:tagLst>
</file>

<file path=ppt/tags/tag72.xml><?xml version="1.0" encoding="utf-8"?>
<p:tagLst xmlns:p="http://schemas.openxmlformats.org/presentationml/2006/main">
  <p:tag name="KSO_WM_DIAGRAM_VIRTUALLY_FRAME" val="{&quot;height&quot;:211.15,&quot;left&quot;:15.2,&quot;top&quot;:298.1,&quot;width&quot;:898.7703937007875}"/>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DIAGRAM_VIRTUALLY_FRAME" val="{&quot;height&quot;:84.65685039370078,&quot;left&quot;:80.56212598425196,&quot;top&quot;:355.46811023622047,&quot;width&quot;:801.6570078740158}"/>
</p:tagLst>
</file>

<file path=ppt/tags/tag75.xml><?xml version="1.0" encoding="utf-8"?>
<p:tagLst xmlns:p="http://schemas.openxmlformats.org/presentationml/2006/main">
  <p:tag name="KSO_WM_DIAGRAM_VIRTUALLY_FRAME" val="{&quot;height&quot;:84.65685039370078,&quot;left&quot;:80.56212598425196,&quot;top&quot;:355.46811023622047,&quot;width&quot;:801.6570078740158}"/>
</p:tagLst>
</file>

<file path=ppt/tags/tag76.xml><?xml version="1.0" encoding="utf-8"?>
<p:tagLst xmlns:p="http://schemas.openxmlformats.org/presentationml/2006/main">
  <p:tag name="KSO_WM_DIAGRAM_VIRTUALLY_FRAME" val="{&quot;height&quot;:84.65685039370078,&quot;left&quot;:80.56212598425196,&quot;top&quot;:355.46811023622047,&quot;width&quot;:801.6570078740158}"/>
</p:tagLst>
</file>

<file path=ppt/tags/tag77.xml><?xml version="1.0" encoding="utf-8"?>
<p:tagLst xmlns:p="http://schemas.openxmlformats.org/presentationml/2006/main">
  <p:tag name="KSO_WM_DIAGRAM_VIRTUALLY_FRAME" val="{&quot;height&quot;:84.65685039370078,&quot;left&quot;:80.56212598425196,&quot;top&quot;:355.46811023622047,&quot;width&quot;:801.6570078740158}"/>
</p:tagLst>
</file>

<file path=ppt/tags/tag78.xml><?xml version="1.0" encoding="utf-8"?>
<p:tagLst xmlns:p="http://schemas.openxmlformats.org/presentationml/2006/main">
  <p:tag name="KSO_WM_DIAGRAM_VIRTUALLY_FRAME" val="{&quot;height&quot;:84.65685039370078,&quot;left&quot;:80.56212598425196,&quot;top&quot;:355.46811023622047,&quot;width&quot;:801.6570078740158}"/>
</p:tagLst>
</file>

<file path=ppt/tags/tag79.xml><?xml version="1.0" encoding="utf-8"?>
<p:tagLst xmlns:p="http://schemas.openxmlformats.org/presentationml/2006/main">
  <p:tag name="KSO_WM_DIAGRAM_VIRTUALLY_FRAME" val="{&quot;height&quot;:84.65685039370078,&quot;left&quot;:80.56212598425196,&quot;top&quot;:355.46811023622047,&quot;width&quot;:801.6570078740158}"/>
</p:tagLst>
</file>

<file path=ppt/tags/tag8.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80.xml><?xml version="1.0" encoding="utf-8"?>
<p:tagLst xmlns:p="http://schemas.openxmlformats.org/presentationml/2006/main">
  <p:tag name="KSO_WM_DIAGRAM_VIRTUALLY_FRAME" val="{&quot;height&quot;:84.65685039370078,&quot;left&quot;:80.56212598425196,&quot;top&quot;:355.46811023622047,&quot;width&quot;:801.6570078740158}"/>
</p:tagLst>
</file>

<file path=ppt/tags/tag81.xml><?xml version="1.0" encoding="utf-8"?>
<p:tagLst xmlns:p="http://schemas.openxmlformats.org/presentationml/2006/main">
  <p:tag name="KSO_WM_DIAGRAM_VIRTUALLY_FRAME" val="{&quot;height&quot;:84.65685039370078,&quot;left&quot;:80.56212598425196,&quot;top&quot;:355.46811023622047,&quot;width&quot;:801.6570078740158}"/>
</p:tagLst>
</file>

<file path=ppt/tags/tag82.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83.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84.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85.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86.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87.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88.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89.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9.xml><?xml version="1.0" encoding="utf-8"?>
<p:tagLst xmlns:p="http://schemas.openxmlformats.org/presentationml/2006/main">
  <p:tag name="KSO_WM_DIAGRAM_VIRTUALLY_FRAME" val="{&quot;height&quot;:174.02346456692916,&quot;left&quot;:88.27015748031496,&quot;top&quot;:211.7111023622047,&quot;width&quot;:829.7622834645668}"/>
</p:tagLst>
</file>

<file path=ppt/tags/tag90.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91.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92.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93.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94.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95.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96.xml><?xml version="1.0" encoding="utf-8"?>
<p:tagLst xmlns:p="http://schemas.openxmlformats.org/presentationml/2006/main">
  <p:tag name="KSO_WM_DIAGRAM_VIRTUALLY_FRAME" val="{&quot;height&quot;:338.006062992126,&quot;left&quot;:4.554173228346462,&quot;top&quot;:100.39070866141732,&quot;width&quot;:733.183937007874}"/>
</p:tagLst>
</file>

<file path=ppt/tags/tag97.xml><?xml version="1.0" encoding="utf-8"?>
<p:tagLst xmlns:p="http://schemas.openxmlformats.org/presentationml/2006/main">
  <p:tag name="COMMONDATA" val="eyJoZGlkIjoiMWI4YTBhNDgxMGI5OTkzMTRjOGI2NzRlNzI0N2NhMTYifQ=="/>
</p:tagLst>
</file>

<file path=ppt/theme/theme1.xml><?xml version="1.0" encoding="utf-8"?>
<a:theme xmlns:a="http://schemas.openxmlformats.org/drawingml/2006/main" name="Office 主题​​">
  <a:themeElements>
    <a:clrScheme name="科技绿色系列">
      <a:dk1>
        <a:srgbClr val="171616"/>
      </a:dk1>
      <a:lt1>
        <a:srgbClr val="8D8888"/>
      </a:lt1>
      <a:dk2>
        <a:srgbClr val="FFFFFF"/>
      </a:dk2>
      <a:lt2>
        <a:srgbClr val="E7E6E6"/>
      </a:lt2>
      <a:accent1>
        <a:srgbClr val="171616"/>
      </a:accent1>
      <a:accent2>
        <a:srgbClr val="E7E6E6"/>
      </a:accent2>
      <a:accent3>
        <a:srgbClr val="D7FF93"/>
      </a:accent3>
      <a:accent4>
        <a:srgbClr val="CBF701"/>
      </a:accent4>
      <a:accent5>
        <a:srgbClr val="60C805"/>
      </a:accent5>
      <a:accent6>
        <a:srgbClr val="449200"/>
      </a:accent6>
      <a:hlink>
        <a:srgbClr val="60C805"/>
      </a:hlink>
      <a:folHlink>
        <a:srgbClr val="D7FF93"/>
      </a:folHlink>
    </a:clrScheme>
    <a:fontScheme name="小米文字粗">
      <a:majorFont>
        <a:latin typeface="MiSans Semibold"/>
        <a:ea typeface="MiSans Bold"/>
        <a:cs typeface=""/>
      </a:majorFont>
      <a:minorFont>
        <a:latin typeface="MiSans Light"/>
        <a:ea typeface="MiSans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Light"/>
        <a:ea typeface=""/>
        <a:cs typeface=""/>
        <a:font script="Jpan" typeface="ＭＳ Ｐゴシック"/>
        <a:font script="Hang" typeface="맑은 고딕"/>
        <a:font script="Hans" typeface="MiSans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3568</Words>
  <Application>WPS 演示</Application>
  <PresentationFormat>宽屏</PresentationFormat>
  <Paragraphs>322</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宋体</vt:lpstr>
      <vt:lpstr>Wingdings</vt:lpstr>
      <vt:lpstr>MiSans Light</vt:lpstr>
      <vt:lpstr>等线 Light</vt:lpstr>
      <vt:lpstr>MiSans Bold</vt:lpstr>
      <vt:lpstr>微软雅黑</vt:lpstr>
      <vt:lpstr>Arial Unicode MS</vt:lpstr>
      <vt:lpstr>MiSans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 user</dc:creator>
  <cp:lastModifiedBy>噢噢国王</cp:lastModifiedBy>
  <cp:revision>797</cp:revision>
  <dcterms:created xsi:type="dcterms:W3CDTF">2022-08-23T05:56:00Z</dcterms:created>
  <dcterms:modified xsi:type="dcterms:W3CDTF">2025-12-31T05:48:04Z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608276C56D8E4657B4FAD4195B6B0AF7</vt:lpwstr>
  </property>
  <property fmtid="{D5CDD505-2E9C-101B-9397-08002B2CF9AE}" pid="3" name="KSOProductBuildVer">
    <vt:lpwstr>2052-12.1.0.24034</vt:lpwstr>
  </property>
  <property fmtid="{D5CDD505-2E9C-101B-9397-08002B2CF9AE}" pid="4" name="KSOTemplateUUID">
    <vt:lpwstr>v1.0_mb_zKnPsUP2ZTc0T0VPUvwgIw==</vt:lpwstr>
  </property>
</Properties>
</file>